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307" r:id="rId2"/>
    <p:sldId id="303" r:id="rId3"/>
    <p:sldId id="304" r:id="rId4"/>
    <p:sldId id="305" r:id="rId5"/>
    <p:sldId id="306" r:id="rId6"/>
    <p:sldId id="310" r:id="rId7"/>
    <p:sldId id="312" r:id="rId8"/>
    <p:sldId id="314" r:id="rId9"/>
    <p:sldId id="313" r:id="rId10"/>
    <p:sldId id="308" r:id="rId11"/>
  </p:sldIdLst>
  <p:sldSz cx="9144000" cy="6858000" type="screen4x3"/>
  <p:notesSz cx="7102475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5D"/>
    <a:srgbClr val="ED7613"/>
    <a:srgbClr val="8A0000"/>
    <a:srgbClr val="C49500"/>
    <a:srgbClr val="FFD653"/>
    <a:srgbClr val="FFE38B"/>
    <a:srgbClr val="EEB5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72EC0B58-96BC-46B4-B9DD-A00E6BAF9B25}" type="datetimeFigureOut">
              <a:rPr lang="es-ES" smtClean="0"/>
              <a:pPr/>
              <a:t>13/01/2020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1D6248C2-1FFC-4D2D-A8AA-0254E273BB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248C2-1FFC-4D2D-A8AA-0254E273BB67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248C2-1FFC-4D2D-A8AA-0254E273BB67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248C2-1FFC-4D2D-A8AA-0254E273BB67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CA82-EA34-4A06-82E2-068AC4B4A694}" type="datetimeFigureOut">
              <a:rPr lang="es-ES" smtClean="0"/>
              <a:pPr/>
              <a:t>13/01/2020</a:t>
            </a:fld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81D4C-70A5-4354-AD96-5CD61BAD2D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CA82-EA34-4A06-82E2-068AC4B4A694}" type="datetimeFigureOut">
              <a:rPr lang="es-ES" smtClean="0"/>
              <a:pPr/>
              <a:t>13/01/2020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81D4C-70A5-4354-AD96-5CD61BAD2D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CA82-EA34-4A06-82E2-068AC4B4A694}" type="datetimeFigureOut">
              <a:rPr lang="es-ES" smtClean="0"/>
              <a:pPr/>
              <a:t>13/01/2020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81D4C-70A5-4354-AD96-5CD61BAD2D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F5CA82-EA34-4A06-82E2-068AC4B4A694}" type="datetimeFigureOut">
              <a:rPr lang="es-ES" smtClean="0"/>
              <a:pPr/>
              <a:t>13/01/2020</a:t>
            </a:fld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F381D4C-70A5-4354-AD96-5CD61BAD2D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CA82-EA34-4A06-82E2-068AC4B4A694}" type="datetimeFigureOut">
              <a:rPr lang="es-ES" smtClean="0"/>
              <a:pPr/>
              <a:t>13/01/2020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81D4C-70A5-4354-AD96-5CD61BAD2D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CA82-EA34-4A06-82E2-068AC4B4A694}" type="datetimeFigureOut">
              <a:rPr lang="es-ES" smtClean="0"/>
              <a:pPr/>
              <a:t>13/01/2020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81D4C-70A5-4354-AD96-5CD61BAD2D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81D4C-70A5-4354-AD96-5CD61BAD2D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CA82-EA34-4A06-82E2-068AC4B4A694}" type="datetimeFigureOut">
              <a:rPr lang="es-ES" smtClean="0"/>
              <a:pPr/>
              <a:t>13/01/2020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CA82-EA34-4A06-82E2-068AC4B4A694}" type="datetimeFigureOut">
              <a:rPr lang="es-ES" smtClean="0"/>
              <a:pPr/>
              <a:t>13/01/2020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81D4C-70A5-4354-AD96-5CD61BAD2D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CA82-EA34-4A06-82E2-068AC4B4A694}" type="datetimeFigureOut">
              <a:rPr lang="es-ES" smtClean="0"/>
              <a:pPr/>
              <a:t>13/01/2020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81D4C-70A5-4354-AD96-5CD61BAD2D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F5CA82-EA34-4A06-82E2-068AC4B4A694}" type="datetimeFigureOut">
              <a:rPr lang="es-ES" smtClean="0"/>
              <a:pPr/>
              <a:t>13/01/2020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381D4C-70A5-4354-AD96-5CD61BAD2D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CA82-EA34-4A06-82E2-068AC4B4A694}" type="datetimeFigureOut">
              <a:rPr lang="es-ES" smtClean="0"/>
              <a:pPr/>
              <a:t>13/01/2020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81D4C-70A5-4354-AD96-5CD61BAD2D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AF5CA82-EA34-4A06-82E2-068AC4B4A694}" type="datetimeFigureOut">
              <a:rPr lang="es-ES" smtClean="0"/>
              <a:pPr/>
              <a:t>13/01/2020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F381D4C-70A5-4354-AD96-5CD61BAD2D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Usuario\Desktop\FUNDACIÓN\FOTOS INSTITUCIONAL FUNDEA\PATIO\PQ PAT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857364"/>
            <a:ext cx="2958869" cy="4521007"/>
          </a:xfrm>
          <a:prstGeom prst="rect">
            <a:avLst/>
          </a:prstGeom>
          <a:noFill/>
        </p:spPr>
      </p:pic>
      <p:pic>
        <p:nvPicPr>
          <p:cNvPr id="14" name="13 Imagen" descr="eur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3091">
            <a:off x="3955135" y="3441607"/>
            <a:ext cx="2018761" cy="1361728"/>
          </a:xfrm>
          <a:prstGeom prst="rect">
            <a:avLst/>
          </a:prstGeom>
        </p:spPr>
      </p:pic>
      <p:pic>
        <p:nvPicPr>
          <p:cNvPr id="15" name="Picture 8" descr="Mapa de la Provincia de Granada (España) (Península Ibérica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240121">
            <a:off x="3251438" y="4547421"/>
            <a:ext cx="936135" cy="752604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071942"/>
            <a:ext cx="241103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9 Imagen" descr="logo_FUNDEA_fondotransparente_o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86116" y="5715016"/>
            <a:ext cx="1891877" cy="884910"/>
          </a:xfrm>
          <a:prstGeom prst="rect">
            <a:avLst/>
          </a:prstGeom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285720" y="-714404"/>
            <a:ext cx="8305800" cy="250033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المؤسّسة</a:t>
            </a:r>
            <a:r>
              <a:rPr kumimoji="0" lang="ar-SA" sz="4200" b="1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الأوروبية العربية </a:t>
            </a:r>
            <a:r>
              <a:rPr kumimoji="0" lang="ar-SA" sz="4200" b="1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للدّراسات </a:t>
            </a:r>
            <a:r>
              <a:rPr kumimoji="0" lang="ar-SA" sz="4200" b="1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العليا</a:t>
            </a:r>
            <a:endParaRPr kumimoji="0" lang="es-ES" sz="4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C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500034" y="2071678"/>
            <a:ext cx="5000660" cy="16430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ar-SA" sz="2000" b="1" dirty="0" smtClean="0"/>
              <a:t>شروط استئجار فضاءات </a:t>
            </a:r>
            <a:r>
              <a:rPr lang="ar-SA" sz="2000" b="1" dirty="0" smtClean="0"/>
              <a:t>المؤسّسة </a:t>
            </a:r>
            <a:r>
              <a:rPr lang="ar-SA" sz="2000" b="1" dirty="0" smtClean="0"/>
              <a:t>الأوروبية العربية  بمقرّها  في غرناطة  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 descr="data:image/jpeg;base64,/9j/4AAQSkZJRgABAQAAAQABAAD/2wCEAAkGBxQTEhUUExQWFBUXGBgYFxcYFRYXGBgXGRUaFxUYFxocHSggGBolHRwYIjEhJSkrLi4uGCAzODMsNygtLisBCgoKDg0OGhAQGywkHSQsLCwsLDQsLywsNCwsLCwsLCwsLCwsLCwsLCwsLCwsLCwsLCwsLCwsLCwsLCwsLCwsLP/AABEIALQBFwMBIgACEQEDEQH/xAAbAAABBQEBAAAAAAAAAAAAAAADAAECBAUGB//EAD0QAAEDAgQEBAUCBQMCBwAAAAEAAhEDIQQSMUEFUWFxBiKBkRMyobHB0fAUQlLh8RUjcmKSBxYkJTOC8v/EABkBAAMBAQEAAAAAAAAAAAAAAAABAgMEBf/EACgRAAICAQMEAgEFAQAAAAAAAAABAhEDEiExBBNBUSJhoRSBkcHRcf/aAAwDAQACEQMRAD8AuNRWoTUVq9NnMFaitQmojSoGFaitCC0orSkOwzQphDaURpUlWTAUgFEFTCQxwphRCkEgHTgJlIIGPCUJBSSAaEoTpIsBkykmKBjJoTpIAiQmUimKYiJCgQiFQKABkKJCIVApgDcENwRShuVACchOCM4obkxAXBDcEVyG5MALgkncnTEBaERoUGBFaFRmTaiNUGojVLGTaiNUGogUjJtCIFBqI0JDJNRAVABTCQyQKkEVmH6oownVRaHQAJ0f+G6phhjzRaGCBTyk5kJoQIeU8qKeEAOmShKEDGSTpkAMUxUkxQMiVEqRUSmBAqJUyoFMRAobkQobkwBOCG5FchuTAC5DciuQ3JgCckk5OmIhQ63Ri6Cs9j3I7JOqbRjZdFQKTSg0x0RwpKCNAUwEINCmyOY95QARpUw9Is0FvRS+Aenv/ZTaHTE1yNTqAbqIwzth72R6ODO/qVLaKSY4xYVqjWBUaeF00AttftKuucxnIew9lnJrwWvsG0AoradkOpim7H6FCOJM2mORU0x2g/wukpn0uk+yq08a+YOUehO91NvEBF8wnpMeydMVoHVZfQhDNtbK5VrcoPtKrvINz5T3VJiYEVBeLxyQ24lp3i8XkQeRnQo1NrWk3H3PT/KjUqNdaWnmC3MPWVQhVHAa2QKmLaOZ6ASnxFfK3K1ogCI27KmyuBMyXdP5R6QqSE2X6b5MaHkTdSqWMGZ2AEqg7GMiDEbg/u3rCE7GBoDjOUHyl0A30AOv0RpYaiTuMUwcvmnq0j6mymeID+l0c7em6r18RmnMAQT/AE+XlJgzKnhfg3i2bUEF1wdjFtAqpCthBXe6SAA0A3JMyNRHRBbinB0Oy6aA7yQRI12QMVVol0Bxk8w4ydje/NL+Dptu1rQ7UXM21sSbnqDqikFsNX4jTaDLoIiQYIk7AhBxGKIIDYgwc9sukmb25C6E3h7C4Oe1pIgmQdewIHpEdESGNBaGgtsQC4uA5ETp2Ce3gLfkLUa9rSXFltrgnXlM+yAyqS0OJDJ0HzHl0g9FZdW8vzOA1A23sYg5b2CxDxnD0SfiVmxJMeXMARcQJOvZJXQNpFsveATIdGoywQRqJmOvqOaTqpgOgwecA3+keqxcf43wwux5cRoGsdcbAlwAHfv6YWM8eyPJR1/qcIk6mAL+6pJ+SXNHW18XlIkG+kBOvL+I+JMRWMuqR0aIH6/VJVsTqZ2zfEjQLwN7OB9BOqBV8WkjyMiJuZPYGLSuTD7Xufr77p4EaifW34K1UEc0ssjp/wDzVWtJYBzDHX6arUwXiq/+4GkD5iyQR1h0iBZcUcS4WD59N+iQxTou63YJvGmJZmj1TC8fw7jAew7yRHYXH7KvDiDKgIa9psZykEi0yb/u68epVZIILp3PTaFebjH5rNcYN4/sLLKWFLybwzN8o9dwRBaDv9OsKxTeAJ/JXmWB8Z1mGCxz+QcROt75Z90THeI8U4FxPwQYjIWzHWbk9RCyeJ2a9xeD1B9cDkFD4zdRc8/8rxj4+d0ufmJ1JMk9ydVbfmAAdJA0sCE+yvYLJZ6o/HSZB6QDmH6Aql/qdFpgvYXkz5qjeWpvbbl21XmOJJHY6CyE0f4VrCq5IeXc9VqcfotIBqtkwA1vm100lWBxBpGYEOGoM6fj6ryrDVAxwdaR+7K/hsTlu10E31geuyl4ki4zs76pxNogS2+w1+yduMkSNAdlyLsfqH3iNIuCLRGg7If+qBomY5NOkTz6qlitbEvJT3OwdjgCbtn/AJfoI3TDENMnMPQySuJdxybONr3BvpZAb4hDRIBLtyYgaBUsLIeZHdjFjYQO49ucaaW7qhxHxHSpEguvuG3dP2b3K4bEcTq1RJDg07idOg0F7TdUH1WtixJ5HnvOkn9VSwryS83o3+KeL6jrUx8Pb+p31ssinj65JLnunuQY5dLbKthYJJLTEannIsNlYxGUXaHAaEZwbxMwDpP2WmlLZIz1N/Ky9huNVqZAaWVINgfNvtcHXkrTfF2ZwdVp3ECWmwHKDf1lc9VY3QkjlMWtvB/RV8VTLdeXT3lGiLB5JLg63F8fa5xipE3FnNjkJvfupfx7sg8znNkyNW3AiCLn25arkKRYBBLvQD9n6ILqxbYEjtI+iXbRXefk6Z/iMMaGlueNyekCLadoVOv4lrk/OKbZmA3MTbeRf6LA/iHAyDdBqPJMkyeZRpiie5Jm/j/FtaowN8rTu5rYJ+tlmt45Xb8ry0cvmvz8036rPUHKdkPU35D4viVWoZe9xI6x9BZVJTlHpULMcQcpcATtqbWE7LOc1FWawg5uiqmKucXpsDxkaWtLQYOoO8qipjLVFMco6ZNChJIhJFgaVHFsOpIJ5gRtcEX+iK6vTFswdP8A0nn1iO6yHsIEkR6QmDgddVzrqZmjwxN2hi8PNydNm3n1KgyvTzSXjfVpI9IFlhFvK/r+EWnIt+h/yj9RIfbib+HxrQLRz3H1iY6I3+qAWt6EBc4AQbabiDa/1UxTvG5O/OUd9+Q7fo6H+PnSY6FArV5106XWbhcG9w1iDuY12Sxjn0ywH7zOy0XUR9ESwyrk2cNiWDY9/wBVo0+ICPKYn/kP2FgUapP8p11upvrNAJMiOYIna3qq7mOXkmskfBufxQ1IB9lI5HCZaOm/3hc4zHscQOfp+VeZQfAiZ1jcdxqmpRfDD5ei8KAcQGGXEgCeZ/fJaPEuHPohpflcXCbE9gbgG4Co8BZnxNEEBwD2OMx/UP1Wp4vxTWtbTkPLYLnNa1ocWsLHAEblxk6gZSNYWWTLKORJ8HRjxxljbXJktru/p+qm9k6Cekj9FQGZmg1teNAXAzf5RlJntuQtTw4G13vDtA20y0/NrGn1KvJmSi3Fk4sTckpIvcH4G6u10uDILQRabkduZsrFTwQWx5if/wBR9rroeA4RjZAAvr1OYgyulp0RlM6AFedLrc0XszuXR4nyjxkiI8odPSRGjQOR6m6HT4bVqvLA3zASbk2kWm86/RWcHgKzX05p1IzMzHKYAkSdOV10mByNxBY1rxlBBeR5NdJPp7FdubrJRklCjjw9HGcW52cljeF1qLC51mtnQ+5AQcZw6pTY17h5XQQZ1zAkfQLueNtNWm+m1hkghpJAE7R0OoVXxFwt78Jh2Mu5uTMNIimWnvdGPrZOS1tJBl6COl6E2zhWvIKf40i95T4zBVKfzMi/MBCylpaagyt1JPIETH19l3LqcT4kjgfTZo8xYCviILW8yfaP8KGIq5QSqNSvmq09o59dUHHYgkubtI+wWUupVSr9v4Ljgdq/3/k0WvB3EKeMcANIMtFtwSFk4asWnUev3VjEYnM0HcO+gKxXUuVp+jV4FGqLRcm+E4/KJHcImKrNy+UsBP8A1A/TZdX4OwgqYZpdDvM+8A2zaXCnquo0R+Jp0nT65Uzkm4F8EmBEQBJJutrg/CxVpBjw4j4l4HIAwf8AuK28HR89cGQA7ydG2Bm0fNK2vCeHYfjZtfiW6eRvRef+plLlnorpox4Ry/E+BNeWl7yCAGmI/wDqINz/AHXFO1Xrwon4lQG8iZiPKCY7815LimnO/o4z7rq6TI5WvRzdXjSp+wcpKKS6zjoLRxcgg3/ZVZrZgnTT8oQaZtM+qnSF/N7flcPB0m/wzCisIAEA9hPtZdPwLgNF9Il7WkhxEx0G6xfALQS8uNgYk2Gll2vB2gU3E2GZzpkRGUEntF1yudScTthiTgpAneF8PE5WdYa7WLLmPHeCZQFEMEB2aY5hrI+5+q9Go4imRGZusASNQ4MI75iB6rnPErWPr0adWGtAqy6QNWixLhF4Shl+VMqeH47Uee1cfLGRYix66QVTq1iTJ7dt1qeIuHUWvYMK7ODObzB0GbAWFonmnwfhyo9pOV7r/wArSALSZJF9QupVRxOErojwHERMnkfVNxRwDyLnyT651epeHHs0ZUB1Mlth2gW6qxjeFOa2mRTeJbD5DiC8btgkZTIRsVolW6KnBsQ2g0ZQzOR87j5hN9hI33WnhaL6jyXFjYyu+Ugw6YIk20+qycAWU8RS+N5WtOZ2YXgZYkRJ3Wq7iwr1qjqfmaXNEmRMMnQgbkolxZcPRtcP4VSdiGNc8vzEyPKZtrpz5rpKPhvCzpTmQPlvJ19ei5PCtqCuwjKIM3JG0Wh07yijxa9rnAtb806m+TyDXoJ/K5pqTWzOhOMeUdW7gWEF4p7n5dQLA+6Hg8Jhw9/wsvlaM2W153007rl63Gn1Koe5xjLUYCP6ahaXki8kBoQqWMdg6jix2ZtWm9wc9skkvzREiBdQoyrncayRb2R3/h4tNwJBuNNM5jVX/EHHaGGokvkzmbDWyScvMW97Lz3w74q+Hgy59nNpkMIdJLhmuW/y3A15rneNeIjVwtNmcTFKWgXEUw15dJMyegOnJN4m2LuxSv6Ou8OcY+JhmeTOWANcTUgyBygwLqNfHUm4irTI0YyAImSXZjJcLaeyq+AcbSGEdneGljjnkOFj8tzZxgaDpzXHV+Kl2JqOLxDnFs7FuZxaRrzHudFjhbeSaS4NJySxwbfJ1mM4vUNSp8Nxax1LKwTT8lSYzi9rHqocR4q9+HYxrstUZC54ewZi3XQ6EjksYlg+YvJ3gHfuEOnjwD8ryP8AjJ6FbU/QtX2X/wCKNau8GoGNLN3SGEeXywJaYJM8wqnFeE52Br60lo8hF85y2mdBOpVbDYlvxSXNe0RAcWkeYuaBMjvZaWAoCq505XgWFiQO+iHJx34QUpKuTmT4fcTIcNtC39UB/Bbkl/uu94bgWF9J7KTQM5B8gJMOLDflYrscTwekQP8AZZ1JBBGuwnr3sqWczeBXweO0MBRbTY55BJMEwTeTER0ChjaDXeVrWtyiJAPmuSHE76x2AXqdfhVCwdRZmdb2boeZsfZcn4g4dSpuBp0wwne0drKe8r+y3g2+jj24Bp3vyA/O69F8B4d5w+wZmdIiHG/eG+y56kxsaAHoP7ruPBtqET/M7ftusOozvTRr0+FKVkK3Crv8wBJ5A2iwM6qPhjCkGu118r5kCB8jdAmxfi3B03PaXuzNLmn/AG6puDDr5YOn0TcE8TYUio454Ltfhv2F7eoUYI5PKZpmlj8NF6hh/Obyfgi/PKTc95XmuD4IW4kzDswqEdwQYv3XpnDOKYepUPw5Hky+YFu9hK4jEUX0X1KkNyt+NJc4/K98t2nyi0BdEG42jnmlKmZHiHAFjW+UzI0bNi08p5JIlPjrjVf8XIwARd2aXA2ym20/RJdsM8oKqOOeCM3dmVwfDumRSFSSbOYSNIIiU2NwNUvMsga5bANnlOnZbXg8OLacGJLtpvdW+IOjNTDx8ZwhujZfHKTGiweWpaTVYU4agngemW5w4MkmweJE5DGnYrqcDVAzGwF3RsBlBt6BUPC+ELazgYcLEWBiREQfX3U+JU3Ne4gtYyACCBzgxcWhcUsiedr6R3Qg1hX/AFm9S4lTkAOv/tz5Rb4pHw5M7rE8TYbO4AFrngEibf08hcad7onAMF/FB2R5BFnDIzUHyHUyB9DCyuJM/hMQatSAW52szOac4ykfI0W7zyWHcXcai9/Q5NaN+DFxHCqjfN8QX/pBgknQTAFtytPhuM+FQdSqtNTOb5HsJDXMg2BMO015rR4Fj6eLY6k5hpkMgAHyubaTa7TOyt4XA0GvgMBLXSSSTcACdbaD2XVHq+Yy5RisKfyg9mV6nF2POZ1CuG1Kfw8wykZZcZgXHzH9FI1aWLaW0qz/AILBkqiMs2AE5o2R+LYSm4h9PENp0yL+fyNAETM2Fj9VzVHieGwgqspn4s6Gn8pdESSTdadzXH4LcTShJa3sbnE+HYcv+KWB7gJJc7M4QM3l6Lzh9fzEt+Vzg4WiYAkq8PEeIqktDoYRGghtrkGJFuqz3U2EtGc75jFgI0A30XTdKmcM5KT+JrYTiz2Oblbrad4jnP7hBqgG4+adesysqs3Zp568tk9CsQ0X31g78uqr7RMpWdFwrB1jIpiTpBjl16T7Kn4je9kMqyKjTlInQFuYadwrOF42KVJzQxznONjOUNI3MCTfaeS53ivFKmIdnqkF9pMXMANE+gCxxrI8jtfEtuChtyb3C2tfhq0hxLKb3akADKSLd5WVXw4FCg8avDwfMZlryNNhEJYXGmm1wBgPYGO7GZKHxDENLKTWlhytdJaxzTJIJzk/NG3JNKan9X+K/wBG5RcPuv7/AMNfwrTLm1mhrHuLSQDBcCATZsSbcvrZYlGrD2u5GZaQNNIjT0W1wnjzKNF48pqEQ2aeYwT5m5tA0jvqea5uq6/LtMdvRGPW5ztbeAyadEae53LK4cAS6JF/M50k6781YosolzWl8G5knSLRERrOq4P+KJIBNud/RajKudwcZJkCQJ6XHbdKeNspZ64RreJcopgsfIztn5RJ1mzRay2vAuDFy1xjM0m9jbT8Lk8VVaaeUEAyJnm2Tbedbrtv/DeqPh1DOWHhpzCIIaLSfT3XL1LePAzo6aWvNbOhx+Da11KAQ0EQ1thd15Hug8edkDw3yuFOQc2h814PYrZq05LYdaQdL66rgvG3En1MW+kKZikMp8zQXWdBAP8AyGnNcfRZdaps7erqDsy8VxfEAj/1JzAnSmzWINyNIKoYnE13kZq7ndfhNAn0Czzix5Q4mRz+6uUuJiwmexXqqHnk8/uJ+fyVXGodajz2a0fsK7hsfiWtinWqtBvENF99uyK3FNMT+Fbw7Win8QuABAzTFiY/JUzaXK/BUY+n+TNx3DnB1Mk5nvNQyZu7IXX9VvcNwAFF43DnRM65Gx2uhVh5sKdf9x2l7GmQI9x7q5xnFOpUwGNzF0mZtoAesqe5bSK7aVsFi6wpBuUwZi06WsYIVDi3Fw6jUcA1xjLDi7Q2MSfNa8LncfxpzhEtkXESY237LMqVy9oaXWBkbn03W6gc0svhFVzibm/dJEqUI1SWxzmnheIvYxtNji0tcTmabkmIvt/dRyGo+XPcXGLyJmLSVXrtyga/s79dE1OuRfms2r3XI9T4Z6R4X4q1pcSS53zOIytMNptFgbaDnt1WR4n8WfHY3Kw03eYEEhwN2zBEXi8rlGYsRlk5T/KLb6HeFar4/wAsGDbeJ2vOs2XNHp6nqa3Oh9TLRpNfw/40xOCDm0y18kOJcC7YaeizePeJq2KqipVIMCA0AQAdSBz69li4ioD8s9+fXopUqJIki263jgxqWvSr9mUs02qvY6Lg/iqrQpljBTBJnMWA5R++cqlieLVXVH1C+HvuSzyjSNFmlsFDqvCccGOMnJJW+SHlm0k3sjZxPFKtVo+LVc4ZQ28WaCSBA11PW6y24iHQDa/qgU3RfVWsNhwXtcR5CZMC0AXWiSiiXb5ItrE6mdhzjsmiJHRHq4vzWEC+2k8kI1tRsqoBmk5o120t1VhuGM5WyROw6fRRwjXEgQe5t9VoUsQQ0N+XUzznf6JNhRTxDdwTAjXX/Cpy69tL8lr4mDlETJJOu37+qoVWagHnbldKLAhQ8wI3MbckCu2DCstGUfLcyQeyg17iYgl2nqmIi2jOtpiPtdWaOBzzEW1uBPaYUaWJg+b+UaWm4iB0RGvpkbgkzNjblFo9ik2xgX8MeLgf93l+8D2KGHVKZ0Ij1meu6Ka0HylwvzAn21T18Q8gy4+bS9hFzEfdK2AFlVznH1MO27LQwLnVHEgF/QGBNhcTfZBpghpLjItfNfmNkfDPaxpcDqLkXdP4Hbl75zKRo4XHvbZxe2JAGY2GgAvp00seazuLcaqfxOfM6fLOYCTFvtCpOxBJzB3U6a77aKtjq2cgnXcjdRHBHVbRTyNqiWUudJ0JtJnXrsrOLw+RrfLBMQQdRzF1UoYgi5n9YRMXiswE87fn8LWna9EAXVnAi5MaT1VqlxV2XK4Ax3ExsYsVnucmaJVtIak0azeNPLaTWw34ZJHqbDtFkuJ8drVTD3WgtAFhB17rJYU7jKjtxu6KeSXFl7DZMpzBp7iDPQqjWZlJHI681EOKmXWvc7dFSVMki5x3SRWVbbJIsQXEYkkQZvH4/QeyrFEBETr+/oniwkQNk1sIDCt08GSJjKJi4Mz22T4WnOgHck/TmVfoVM8mwH8xO/MidPZTKVDSKbqAY4tJEjf8RzQ31gLDS2ifFVw4+UdyTJPv2VWLSqSfkRYfXLuZCE+6nQnlZDDbkBNAMxaWCJDXcgCQO43TYHhbnjNo0ak29lZwwa1zv5mtnfYdeqU+B0Cw/DKjhJGRvM2B7K3/AKcynq7NMRIUX8ZJblgR+qp/xTyDPLy6aKitkWquI0YLHr2+yzxiS53mB7dlK5gm8Cw0soudIBGpJUshuzZwjoa1wDXSIvsJ2WS4/wC4QPlzH2nQdETH1HFrWiwAE9yZuqbrXn7KIR8g3exe+Mb2cWTqJEC9pKrUMSRJgEmbxz1lGbjXzlboR8sWjpzTU3lpuO4i/TrrsFVewbGoVjMwIP8Ax1jqER9enu1s/wDSBp1kGVK72g5fNF7xp91nuO/31SoCyKzIOxg7Hvz3UqbWOb/PHuB9iqpYT/j8obJ+WSBKdDNIYa0A+XaQfyICj8FxIDT5dyTAH/Ln7KphiWu1P1+qtYh8kEHzG8En35WU0FEq+EjQtBAHymZtcHQLMcw5rghatMEAEgTqBa8d7FVKtUzNQXGgRGwA0nNOv3jqj/wzc7bnLrDr29NrIDqJyl4aQCYBjdG82QQQdrHpum/oAvEcIzJnba+mxB1I5b6KnhqQdvHIc/0TYmsfluANpkDsghyIp1uNlkUAIjzk7cj1+iBWaQp0Bcbj7flDrCCqSERHRF+FPQqDTCao6UARi6dKN0kDDMaADPPnoe26ZnncBsoHXurFBoMbAa3hDEXcLReWud5Y6mNO1lTGZoM21BMbmZHVWKuLlrWi97/gfvki8QqSBJl0xEgiOdjz/KzTae49jMFM3MW57HsmVurQaGiHS/cCQAIsOpVQCLrVCLDWl0AfoPVaGGwHw5e/KeQ1B2CzzVhkDfU9kT4ptcxIPRAJ0aDpYCwusbARMDXnZV8FBB6h1/Sd/dQq1szTKngW2P7kRGvLVTIbZVNMk22UhW8pkTrH72TfEMZRE9/ylQIbIdFvW3RUyWKm206i0DeCp0hDhJsB9NkqNMPOUOy8p00Tik4Oh0W+2g7j9VLAsY0eXSHAhpHSO2qzntgybidBuBqrdYnIY5tJ9R/f6qmZJIHdEOBGo0tabSTBgkxbkY+YpYasCX5hBgx029f7KrUeacXBtt/dPTMETPm1A01EX7T7IYMdmKEZXCAQCNiD+p1lCrvGujksYwZgZkAkf3QjUn09xzQMu4aAL7iJ5HkFXw9D5pcJi0yApUnkX1E9I6SnGOBkOBH4lAA/hlrr/g2UQ6CYgX9NUzq+Z145K4aRe0mwIJsIEjra6V0BLDYrNAME8oWViKpc7SFKpQcL/Y6clFlSP1ToCycUcuUmfW370UXVfKR6/UbobqhcOd/VNSdFj77wigsFMm5UmxbfmnxQv+9NkKmTNkxh8oBtPZFIGt/VRo5SRf3H52RMSy0DQ8o0TEVq2Uk7KDmgbpBsn9/dNUEFIY+Y7JKIKSAGlHc/ywhVDKnT5IYCp7KZcZUSVFpsgRMalJwtr6FRab2TOCYEw42CsVdiNCI0i/7hVG6hGL7DukA5ccsc/wBd1d4bUvGyz5MRtP5VrA1BN9+qUuADvwgEgOuDBPsVVfhZNnN91YOIPm55hJEfp02SfVn77fohBsDfh3gjKDfUggT9lHPM8yY9IWhTxQtnGdvLSO23JZbqmkcj72CQ3XgsMqQ10jr2MzE9kEnebxdHwYBflcJDhBE2mR7JuLYRrILZF4y6wAL33v0TiKrVlOo/MQFeawZB1P6fX9VTYIbMW/QI2ZuQxMiJ5XP7902Ab4TCMs6673N9eidtOKRbuCNN+apYivL5GkjoEejX81gdbX/fVSwK1VvIwpYGjnd5iY59dp6dVHFm8bjki4VptHXb237pvgAGQgwdj9QrmHrG8SD0CHjP/knYgEfafonwj4dM7wk90BYYBEg2315WhZuJZDtZm4/utKq+S4TBPpy330QcNwwvNyD0zAe0oiMzpRQ5WsXgQzcC25k9dNVQVNAEq3P72UqTCZc0HyxmIBgSYE8rqTaoIg+nNWaWODGhoYCJknd0bEkG9+wkWQgQB9Lcg6TpGt9OtlCm8HSet7fZXuKYmmamam4lh2dGbrMARKz3s5HX39UxBXNiYv8ATbkqjhzV2LdR12VSo6ShjRAJJy1OkMZO1OkhiJE290mlMkkgHj8KKdJMB2uuiN09UkkMTImwRWfM397wkkhgFwxnN6KVWxSSQhEXobtR3P0AKSSTGGwx8wPX9FDiTocO3dJJJcgBfUOX1QXvItzCSSsAlKkCJUg6CEkkmDGLfKTvJH2UqOrf3uE6STANiR5aZ6D7KvTN/WfVJJSuABVT5jfdaGCxTifb9EklTGytUEg/83j0AlVmhOkmgL/C8OCXOP8AKWQNjmflM+i0aw/9up8zXdfe1o7JJK48Ajn3OgkDSftMKbahhJJSDLHEHQ1gAAsdrm9p7KkNJSSQwXBYwlMOeAdDM+xKSSSaE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4 Imagen" descr="logo_FUNDEA_fondotransparente_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1643050"/>
            <a:ext cx="4786346" cy="2238775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071538" y="5357826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c/. San Jerónimo, 27. 18001 Granada / España</a:t>
            </a:r>
          </a:p>
          <a:p>
            <a:pPr algn="ctr"/>
            <a:r>
              <a:rPr lang="es-ES" sz="1600" dirty="0" err="1" smtClean="0"/>
              <a:t>Tf</a:t>
            </a:r>
            <a:r>
              <a:rPr lang="es-ES" sz="1600" dirty="0" smtClean="0"/>
              <a:t>/ (+34) 958206508  - www.fundea.org – info@fundea.org</a:t>
            </a:r>
          </a:p>
        </p:txBody>
      </p:sp>
      <p:pic>
        <p:nvPicPr>
          <p:cNvPr id="6" name="5 Imagen" descr="1280px-Logotipo_del_Ministerio_de_Ciencia,_Innovación_y_Universidades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4429132"/>
            <a:ext cx="2357454" cy="571504"/>
          </a:xfrm>
          <a:prstGeom prst="rect">
            <a:avLst/>
          </a:prstGeom>
        </p:spPr>
      </p:pic>
      <p:pic>
        <p:nvPicPr>
          <p:cNvPr id="8" name="7 Imagen" descr="logo_juntaandalucia_fondotransparente_o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4143380"/>
            <a:ext cx="1571636" cy="970866"/>
          </a:xfrm>
          <a:prstGeom prst="rect">
            <a:avLst/>
          </a:prstGeom>
        </p:spPr>
      </p:pic>
      <p:pic>
        <p:nvPicPr>
          <p:cNvPr id="9" name="8 Imagen" descr="UGR Okk HORIZONTAL TRANSP O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4429132"/>
            <a:ext cx="2000264" cy="556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14282" y="571480"/>
            <a:ext cx="3143272" cy="4143404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ar-SA" sz="1800" b="1" dirty="0" smtClean="0">
                <a:solidFill>
                  <a:srgbClr val="EEB500"/>
                </a:solidFill>
              </a:rPr>
              <a:t>من مدينة الحمراء ترحّب المؤسّسة الأوروعربية بزوّارها</a:t>
            </a:r>
            <a:r>
              <a:rPr lang="es-ES" sz="1800" b="1" dirty="0" smtClean="0">
                <a:solidFill>
                  <a:srgbClr val="EEB500"/>
                </a:solidFill>
              </a:rPr>
              <a:t>	</a:t>
            </a:r>
          </a:p>
          <a:p>
            <a:pPr algn="r"/>
            <a:endParaRPr lang="es-ES" sz="1800" b="1" i="1" dirty="0" smtClean="0">
              <a:solidFill>
                <a:srgbClr val="EEB500"/>
              </a:solidFill>
            </a:endParaRPr>
          </a:p>
          <a:p>
            <a:pPr algn="r">
              <a:buNone/>
            </a:pPr>
            <a:r>
              <a:rPr lang="ar-SA" sz="2000" b="1" dirty="0" smtClean="0"/>
              <a:t>في </a:t>
            </a:r>
            <a:r>
              <a:rPr lang="ar-SA" sz="2000" b="1" dirty="0" smtClean="0"/>
              <a:t>قلب المدينة </a:t>
            </a:r>
            <a:r>
              <a:rPr lang="ar-SA" sz="2000" b="1" dirty="0" smtClean="0"/>
              <a:t>القديمة لغرناطة، والمدخل التاريخي للتعايش بين الثقافات والأديان في عصر الأندلس وحيث تجتمع أوروبا مع العالم العربي في عصرنا الحالي. </a:t>
            </a:r>
            <a:endParaRPr lang="es-ES" sz="2000" dirty="0" smtClean="0"/>
          </a:p>
          <a:p>
            <a:pPr algn="r"/>
            <a:endParaRPr lang="es-ES" sz="1800" b="1" i="1" dirty="0" smtClean="0">
              <a:solidFill>
                <a:srgbClr val="EEB500"/>
              </a:solidFill>
            </a:endParaRPr>
          </a:p>
        </p:txBody>
      </p:sp>
      <p:sp>
        <p:nvSpPr>
          <p:cNvPr id="4100" name="AutoShape 4" descr="data:image/jpeg;base64,/9j/4AAQSkZJRgABAQAAAQABAAD/2wCEAAkGBxQTEhUUExQWFBUXGBgYFxcYFRYXGBgXGRUaFxUYFxocHSggGBolHRwYIjEhJSkrLi4uGCAzODMsNygtLisBCgoKDg0OGhAQGywkHSQsLCwsLDQsLywsNCwsLCwsLCwsLCwsLCwsLCwsLCwsLCwsLCwsLCwsLCwsLCwsLCwsLP/AABEIALQBFwMBIgACEQEDEQH/xAAbAAABBQEBAAAAAAAAAAAAAAADAAECBAUGB//EAD0QAAEDAgQEBAUCBQMCBwAAAAEAAhEDIQQSMUEFUWFxBiKBkRMyobHB0fAUQlLh8RUjcmKSBxYkJTOC8v/EABkBAAMBAQEAAAAAAAAAAAAAAAABAgMEBf/EACgRAAICAQMEAgEFAQAAAAAAAAABAhEDEiExBBNBUSJhoRSBkcHRcf/aAAwDAQACEQMRAD8AuNRWoTUVq9NnMFaitQmojSoGFaitCC0orSkOwzQphDaURpUlWTAUgFEFTCQxwphRCkEgHTgJlIIGPCUJBSSAaEoTpIsBkykmKBjJoTpIAiQmUimKYiJCgQiFQKABkKJCIVApgDcENwRShuVACchOCM4obkxAXBDcEVyG5MALgkncnTEBaERoUGBFaFRmTaiNUGojVLGTaiNUGogUjJtCIFBqI0JDJNRAVABTCQyQKkEVmH6oownVRaHQAJ0f+G6phhjzRaGCBTyk5kJoQIeU8qKeEAOmShKEDGSTpkAMUxUkxQMiVEqRUSmBAqJUyoFMRAobkQobkwBOCG5FchuTAC5DciuQ3JgCckk5OmIhQ63Ri6Cs9j3I7JOqbRjZdFQKTSg0x0RwpKCNAUwEINCmyOY95QARpUw9Is0FvRS+Aenv/ZTaHTE1yNTqAbqIwzth72R6ODO/qVLaKSY4xYVqjWBUaeF00AttftKuucxnIew9lnJrwWvsG0AoradkOpim7H6FCOJM2mORU0x2g/wukpn0uk+yq08a+YOUehO91NvEBF8wnpMeydMVoHVZfQhDNtbK5VrcoPtKrvINz5T3VJiYEVBeLxyQ24lp3i8XkQeRnQo1NrWk3H3PT/KjUqNdaWnmC3MPWVQhVHAa2QKmLaOZ6ASnxFfK3K1ogCI27KmyuBMyXdP5R6QqSE2X6b5MaHkTdSqWMGZ2AEqg7GMiDEbg/u3rCE7GBoDjOUHyl0A30AOv0RpYaiTuMUwcvmnq0j6mymeID+l0c7em6r18RmnMAQT/AE+XlJgzKnhfg3i2bUEF1wdjFtAqpCthBXe6SAA0A3JMyNRHRBbinB0Oy6aA7yQRI12QMVVol0Bxk8w4ydje/NL+Dptu1rQ7UXM21sSbnqDqikFsNX4jTaDLoIiQYIk7AhBxGKIIDYgwc9sukmb25C6E3h7C4Oe1pIgmQdewIHpEdESGNBaGgtsQC4uA5ETp2Ce3gLfkLUa9rSXFltrgnXlM+yAyqS0OJDJ0HzHl0g9FZdW8vzOA1A23sYg5b2CxDxnD0SfiVmxJMeXMARcQJOvZJXQNpFsveATIdGoywQRqJmOvqOaTqpgOgwecA3+keqxcf43wwux5cRoGsdcbAlwAHfv6YWM8eyPJR1/qcIk6mAL+6pJ+SXNHW18XlIkG+kBOvL+I+JMRWMuqR0aIH6/VJVsTqZ2zfEjQLwN7OB9BOqBV8WkjyMiJuZPYGLSuTD7Xufr77p4EaifW34K1UEc0ssjp/wDzVWtJYBzDHX6arUwXiq/+4GkD5iyQR1h0iBZcUcS4WD59N+iQxTou63YJvGmJZmj1TC8fw7jAew7yRHYXH7KvDiDKgIa9psZykEi0yb/u68epVZIILp3PTaFebjH5rNcYN4/sLLKWFLybwzN8o9dwRBaDv9OsKxTeAJ/JXmWB8Z1mGCxz+QcROt75Z90THeI8U4FxPwQYjIWzHWbk9RCyeJ2a9xeD1B9cDkFD4zdRc8/8rxj4+d0ufmJ1JMk9ydVbfmAAdJA0sCE+yvYLJZ6o/HSZB6QDmH6Aql/qdFpgvYXkz5qjeWpvbbl21XmOJJHY6CyE0f4VrCq5IeXc9VqcfotIBqtkwA1vm100lWBxBpGYEOGoM6fj6ryrDVAxwdaR+7K/hsTlu10E31geuyl4ki4zs76pxNogS2+w1+yduMkSNAdlyLsfqH3iNIuCLRGg7If+qBomY5NOkTz6qlitbEvJT3OwdjgCbtn/AJfoI3TDENMnMPQySuJdxybONr3BvpZAb4hDRIBLtyYgaBUsLIeZHdjFjYQO49ucaaW7qhxHxHSpEguvuG3dP2b3K4bEcTq1RJDg07idOg0F7TdUH1WtixJ5HnvOkn9VSwryS83o3+KeL6jrUx8Pb+p31ssinj65JLnunuQY5dLbKthYJJLTEannIsNlYxGUXaHAaEZwbxMwDpP2WmlLZIz1N/Ky9huNVqZAaWVINgfNvtcHXkrTfF2ZwdVp3ECWmwHKDf1lc9VY3QkjlMWtvB/RV8VTLdeXT3lGiLB5JLg63F8fa5xipE3FnNjkJvfupfx7sg8znNkyNW3AiCLn25arkKRYBBLvQD9n6ILqxbYEjtI+iXbRXefk6Z/iMMaGlueNyekCLadoVOv4lrk/OKbZmA3MTbeRf6LA/iHAyDdBqPJMkyeZRpiie5Jm/j/FtaowN8rTu5rYJ+tlmt45Xb8ry0cvmvz8036rPUHKdkPU35D4viVWoZe9xI6x9BZVJTlHpULMcQcpcATtqbWE7LOc1FWawg5uiqmKucXpsDxkaWtLQYOoO8qipjLVFMco6ZNChJIhJFgaVHFsOpIJ5gRtcEX+iK6vTFswdP8A0nn1iO6yHsIEkR6QmDgddVzrqZmjwxN2hi8PNydNm3n1KgyvTzSXjfVpI9IFlhFvK/r+EWnIt+h/yj9RIfbib+HxrQLRz3H1iY6I3+qAWt6EBc4AQbabiDa/1UxTvG5O/OUd9+Q7fo6H+PnSY6FArV5106XWbhcG9w1iDuY12Sxjn0ywH7zOy0XUR9ESwyrk2cNiWDY9/wBVo0+ICPKYn/kP2FgUapP8p11upvrNAJMiOYIna3qq7mOXkmskfBufxQ1IB9lI5HCZaOm/3hc4zHscQOfp+VeZQfAiZ1jcdxqmpRfDD5ei8KAcQGGXEgCeZ/fJaPEuHPohpflcXCbE9gbgG4Co8BZnxNEEBwD2OMx/UP1Wp4vxTWtbTkPLYLnNa1ocWsLHAEblxk6gZSNYWWTLKORJ8HRjxxljbXJktru/p+qm9k6Cekj9FQGZmg1teNAXAzf5RlJntuQtTw4G13vDtA20y0/NrGn1KvJmSi3Fk4sTckpIvcH4G6u10uDILQRabkduZsrFTwQWx5if/wBR9rroeA4RjZAAvr1OYgyulp0RlM6AFedLrc0XszuXR4nyjxkiI8odPSRGjQOR6m6HT4bVqvLA3zASbk2kWm86/RWcHgKzX05p1IzMzHKYAkSdOV10mByNxBY1rxlBBeR5NdJPp7FdubrJRklCjjw9HGcW52cljeF1qLC51mtnQ+5AQcZw6pTY17h5XQQZ1zAkfQLueNtNWm+m1hkghpJAE7R0OoVXxFwt78Jh2Mu5uTMNIimWnvdGPrZOS1tJBl6COl6E2zhWvIKf40i95T4zBVKfzMi/MBCylpaagyt1JPIETH19l3LqcT4kjgfTZo8xYCviILW8yfaP8KGIq5QSqNSvmq09o59dUHHYgkubtI+wWUupVSr9v4Ljgdq/3/k0WvB3EKeMcANIMtFtwSFk4asWnUev3VjEYnM0HcO+gKxXUuVp+jV4FGqLRcm+E4/KJHcImKrNy+UsBP8A1A/TZdX4OwgqYZpdDvM+8A2zaXCnquo0R+Jp0nT65Uzkm4F8EmBEQBJJutrg/CxVpBjw4j4l4HIAwf8AuK28HR89cGQA7ydG2Bm0fNK2vCeHYfjZtfiW6eRvRef+plLlnorpox4Ry/E+BNeWl7yCAGmI/wDqINz/AHXFO1Xrwon4lQG8iZiPKCY7815LimnO/o4z7rq6TI5WvRzdXjSp+wcpKKS6zjoLRxcgg3/ZVZrZgnTT8oQaZtM+qnSF/N7flcPB0m/wzCisIAEA9hPtZdPwLgNF9Il7WkhxEx0G6xfALQS8uNgYk2Gll2vB2gU3E2GZzpkRGUEntF1yudScTthiTgpAneF8PE5WdYa7WLLmPHeCZQFEMEB2aY5hrI+5+q9Go4imRGZusASNQ4MI75iB6rnPErWPr0adWGtAqy6QNWixLhF4Shl+VMqeH47Uee1cfLGRYix66QVTq1iTJ7dt1qeIuHUWvYMK7ODObzB0GbAWFonmnwfhyo9pOV7r/wArSALSZJF9QupVRxOErojwHERMnkfVNxRwDyLnyT651epeHHs0ZUB1Mlth2gW6qxjeFOa2mRTeJbD5DiC8btgkZTIRsVolW6KnBsQ2g0ZQzOR87j5hN9hI33WnhaL6jyXFjYyu+Ugw6YIk20+qycAWU8RS+N5WtOZ2YXgZYkRJ3Wq7iwr1qjqfmaXNEmRMMnQgbkolxZcPRtcP4VSdiGNc8vzEyPKZtrpz5rpKPhvCzpTmQPlvJ19ei5PCtqCuwjKIM3JG0Wh07yijxa9rnAtb806m+TyDXoJ/K5pqTWzOhOMeUdW7gWEF4p7n5dQLA+6Hg8Jhw9/wsvlaM2W153007rl63Gn1Koe5xjLUYCP6ahaXki8kBoQqWMdg6jix2ZtWm9wc9skkvzREiBdQoyrncayRb2R3/h4tNwJBuNNM5jVX/EHHaGGokvkzmbDWyScvMW97Lz3w74q+Hgy59nNpkMIdJLhmuW/y3A15rneNeIjVwtNmcTFKWgXEUw15dJMyegOnJN4m2LuxSv6Ou8OcY+JhmeTOWANcTUgyBygwLqNfHUm4irTI0YyAImSXZjJcLaeyq+AcbSGEdneGljjnkOFj8tzZxgaDpzXHV+Kl2JqOLxDnFs7FuZxaRrzHudFjhbeSaS4NJySxwbfJ1mM4vUNSp8Nxax1LKwTT8lSYzi9rHqocR4q9+HYxrstUZC54ewZi3XQ6EjksYlg+YvJ3gHfuEOnjwD8ryP8AjJ6FbU/QtX2X/wCKNau8GoGNLN3SGEeXywJaYJM8wqnFeE52Br60lo8hF85y2mdBOpVbDYlvxSXNe0RAcWkeYuaBMjvZaWAoCq505XgWFiQO+iHJx34QUpKuTmT4fcTIcNtC39UB/Bbkl/uu94bgWF9J7KTQM5B8gJMOLDflYrscTwekQP8AZZ1JBBGuwnr3sqWczeBXweO0MBRbTY55BJMEwTeTER0ChjaDXeVrWtyiJAPmuSHE76x2AXqdfhVCwdRZmdb2boeZsfZcn4g4dSpuBp0wwne0drKe8r+y3g2+jj24Bp3vyA/O69F8B4d5w+wZmdIiHG/eG+y56kxsaAHoP7ruPBtqET/M7ftusOozvTRr0+FKVkK3Crv8wBJ5A2iwM6qPhjCkGu118r5kCB8jdAmxfi3B03PaXuzNLmn/AG6puDDr5YOn0TcE8TYUio454Ltfhv2F7eoUYI5PKZpmlj8NF6hh/Obyfgi/PKTc95XmuD4IW4kzDswqEdwQYv3XpnDOKYepUPw5Hky+YFu9hK4jEUX0X1KkNyt+NJc4/K98t2nyi0BdEG42jnmlKmZHiHAFjW+UzI0bNi08p5JIlPjrjVf8XIwARd2aXA2ym20/RJdsM8oKqOOeCM3dmVwfDumRSFSSbOYSNIIiU2NwNUvMsga5bANnlOnZbXg8OLacGJLtpvdW+IOjNTDx8ZwhujZfHKTGiweWpaTVYU4agngemW5w4MkmweJE5DGnYrqcDVAzGwF3RsBlBt6BUPC+ELazgYcLEWBiREQfX3U+JU3Ne4gtYyACCBzgxcWhcUsiedr6R3Qg1hX/AFm9S4lTkAOv/tz5Rb4pHw5M7rE8TYbO4AFrngEibf08hcad7onAMF/FB2R5BFnDIzUHyHUyB9DCyuJM/hMQatSAW52szOac4ykfI0W7zyWHcXcai9/Q5NaN+DFxHCqjfN8QX/pBgknQTAFtytPhuM+FQdSqtNTOb5HsJDXMg2BMO015rR4Fj6eLY6k5hpkMgAHyubaTa7TOyt4XA0GvgMBLXSSSTcACdbaD2XVHq+Yy5RisKfyg9mV6nF2POZ1CuG1Kfw8wykZZcZgXHzH9FI1aWLaW0qz/AILBkqiMs2AE5o2R+LYSm4h9PENp0yL+fyNAETM2Fj9VzVHieGwgqspn4s6Gn8pdESSTdadzXH4LcTShJa3sbnE+HYcv+KWB7gJJc7M4QM3l6Lzh9fzEt+Vzg4WiYAkq8PEeIqktDoYRGghtrkGJFuqz3U2EtGc75jFgI0A30XTdKmcM5KT+JrYTiz2Oblbrad4jnP7hBqgG4+adesysqs3Zp568tk9CsQ0X31g78uqr7RMpWdFwrB1jIpiTpBjl16T7Kn4je9kMqyKjTlInQFuYadwrOF42KVJzQxznONjOUNI3MCTfaeS53ivFKmIdnqkF9pMXMANE+gCxxrI8jtfEtuChtyb3C2tfhq0hxLKb3akADKSLd5WVXw4FCg8avDwfMZlryNNhEJYXGmm1wBgPYGO7GZKHxDENLKTWlhytdJaxzTJIJzk/NG3JNKan9X+K/wBG5RcPuv7/AMNfwrTLm1mhrHuLSQDBcCATZsSbcvrZYlGrD2u5GZaQNNIjT0W1wnjzKNF48pqEQ2aeYwT5m5tA0jvqea5uq6/LtMdvRGPW5ztbeAyadEae53LK4cAS6JF/M50k6781YosolzWl8G5knSLRERrOq4P+KJIBNud/RajKudwcZJkCQJ6XHbdKeNspZ64RreJcopgsfIztn5RJ1mzRay2vAuDFy1xjM0m9jbT8Lk8VVaaeUEAyJnm2Tbedbrtv/DeqPh1DOWHhpzCIIaLSfT3XL1LePAzo6aWvNbOhx+Da11KAQ0EQ1thd15Hug8edkDw3yuFOQc2h814PYrZq05LYdaQdL66rgvG3En1MW+kKZikMp8zQXWdBAP8AyGnNcfRZdaps7erqDsy8VxfEAj/1JzAnSmzWINyNIKoYnE13kZq7ndfhNAn0Czzix5Q4mRz+6uUuJiwmexXqqHnk8/uJ+fyVXGodajz2a0fsK7hsfiWtinWqtBvENF99uyK3FNMT+Fbw7Win8QuABAzTFiY/JUzaXK/BUY+n+TNx3DnB1Mk5nvNQyZu7IXX9VvcNwAFF43DnRM65Gx2uhVh5sKdf9x2l7GmQI9x7q5xnFOpUwGNzF0mZtoAesqe5bSK7aVsFi6wpBuUwZi06WsYIVDi3Fw6jUcA1xjLDi7Q2MSfNa8LncfxpzhEtkXESY237LMqVy9oaXWBkbn03W6gc0svhFVzibm/dJEqUI1SWxzmnheIvYxtNji0tcTmabkmIvt/dRyGo+XPcXGLyJmLSVXrtyga/s79dE1OuRfms2r3XI9T4Z6R4X4q1pcSS53zOIytMNptFgbaDnt1WR4n8WfHY3Kw03eYEEhwN2zBEXi8rlGYsRlk5T/KLb6HeFar4/wAsGDbeJ2vOs2XNHp6nqa3Oh9TLRpNfw/40xOCDm0y18kOJcC7YaeizePeJq2KqipVIMCA0AQAdSBz69li4ioD8s9+fXopUqJIki263jgxqWvSr9mUs02qvY6Lg/iqrQpljBTBJnMWA5R++cqlieLVXVH1C+HvuSzyjSNFmlsFDqvCccGOMnJJW+SHlm0k3sjZxPFKtVo+LVc4ZQ28WaCSBA11PW6y24iHQDa/qgU3RfVWsNhwXtcR5CZMC0AXWiSiiXb5ItrE6mdhzjsmiJHRHq4vzWEC+2k8kI1tRsqoBmk5o120t1VhuGM5WyROw6fRRwjXEgQe5t9VoUsQQ0N+XUzznf6JNhRTxDdwTAjXX/Cpy69tL8lr4mDlETJJOu37+qoVWagHnbldKLAhQ8wI3MbckCu2DCstGUfLcyQeyg17iYgl2nqmIi2jOtpiPtdWaOBzzEW1uBPaYUaWJg+b+UaWm4iB0RGvpkbgkzNjblFo9ik2xgX8MeLgf93l+8D2KGHVKZ0Ij1meu6Ka0HylwvzAn21T18Q8gy4+bS9hFzEfdK2AFlVznH1MO27LQwLnVHEgF/QGBNhcTfZBpghpLjItfNfmNkfDPaxpcDqLkXdP4Hbl75zKRo4XHvbZxe2JAGY2GgAvp00seazuLcaqfxOfM6fLOYCTFvtCpOxBJzB3U6a77aKtjq2cgnXcjdRHBHVbRTyNqiWUudJ0JtJnXrsrOLw+RrfLBMQQdRzF1UoYgi5n9YRMXiswE87fn8LWna9EAXVnAi5MaT1VqlxV2XK4Ax3ExsYsVnucmaJVtIak0azeNPLaTWw34ZJHqbDtFkuJ8drVTD3WgtAFhB17rJYU7jKjtxu6KeSXFl7DZMpzBp7iDPQqjWZlJHI681EOKmXWvc7dFSVMki5x3SRWVbbJIsQXEYkkQZvH4/QeyrFEBETr+/oniwkQNk1sIDCt08GSJjKJi4Mz22T4WnOgHck/TmVfoVM8mwH8xO/MidPZTKVDSKbqAY4tJEjf8RzQ31gLDS2ifFVw4+UdyTJPv2VWLSqSfkRYfXLuZCE+6nQnlZDDbkBNAMxaWCJDXcgCQO43TYHhbnjNo0ak29lZwwa1zv5mtnfYdeqU+B0Cw/DKjhJGRvM2B7K3/AKcynq7NMRIUX8ZJblgR+qp/xTyDPLy6aKitkWquI0YLHr2+yzxiS53mB7dlK5gm8Cw0soudIBGpJUshuzZwjoa1wDXSIvsJ2WS4/wC4QPlzH2nQdETH1HFrWiwAE9yZuqbrXn7KIR8g3exe+Mb2cWTqJEC9pKrUMSRJgEmbxz1lGbjXzlboR8sWjpzTU3lpuO4i/TrrsFVewbGoVjMwIP8Ax1jqER9enu1s/wDSBp1kGVK72g5fNF7xp91nuO/31SoCyKzIOxg7Hvz3UqbWOb/PHuB9iqpYT/j8obJ+WSBKdDNIYa0A+XaQfyICj8FxIDT5dyTAH/Ln7KphiWu1P1+qtYh8kEHzG8En35WU0FEq+EjQtBAHymZtcHQLMcw5rghatMEAEgTqBa8d7FVKtUzNQXGgRGwA0nNOv3jqj/wzc7bnLrDr29NrIDqJyl4aQCYBjdG82QQQdrHpum/oAvEcIzJnba+mxB1I5b6KnhqQdvHIc/0TYmsfluANpkDsghyIp1uNlkUAIjzk7cj1+iBWaQp0Bcbj7flDrCCqSERHRF+FPQqDTCao6UARi6dKN0kDDMaADPPnoe26ZnncBsoHXurFBoMbAa3hDEXcLReWud5Y6mNO1lTGZoM21BMbmZHVWKuLlrWi97/gfvki8QqSBJl0xEgiOdjz/KzTae49jMFM3MW57HsmVurQaGiHS/cCQAIsOpVQCLrVCLDWl0AfoPVaGGwHw5e/KeQ1B2CzzVhkDfU9kT4ptcxIPRAJ0aDpYCwusbARMDXnZV8FBB6h1/Sd/dQq1szTKngW2P7kRGvLVTIbZVNMk22UhW8pkTrH72TfEMZRE9/ylQIbIdFvW3RUyWKm206i0DeCp0hDhJsB9NkqNMPOUOy8p00Tik4Oh0W+2g7j9VLAsY0eXSHAhpHSO2qzntgybidBuBqrdYnIY5tJ9R/f6qmZJIHdEOBGo0tabSTBgkxbkY+YpYasCX5hBgx029f7KrUeacXBtt/dPTMETPm1A01EX7T7IYMdmKEZXCAQCNiD+p1lCrvGujksYwZgZkAkf3QjUn09xzQMu4aAL7iJ5HkFXw9D5pcJi0yApUnkX1E9I6SnGOBkOBH4lAA/hlrr/g2UQ6CYgX9NUzq+Z145K4aRe0mwIJsIEjra6V0BLDYrNAME8oWViKpc7SFKpQcL/Y6clFlSP1ToCycUcuUmfW370UXVfKR6/UbobqhcOd/VNSdFj77wigsFMm5UmxbfmnxQv+9NkKmTNkxh8oBtPZFIGt/VRo5SRf3H52RMSy0DQ8o0TEVq2Uk7KDmgbpBsn9/dNUEFIY+Y7JKIKSAGlHc/ywhVDKnT5IYCp7KZcZUSVFpsgRMalJwtr6FRab2TOCYEw42CsVdiNCI0i/7hVG6hGL7DukA5ccsc/wBd1d4bUvGyz5MRtP5VrA1BN9+qUuADvwgEgOuDBPsVVfhZNnN91YOIPm55hJEfp02SfVn77fohBsDfh3gjKDfUggT9lHPM8yY9IWhTxQtnGdvLSO23JZbqmkcj72CQ3XgsMqQ10jr2MzE9kEnebxdHwYBflcJDhBE2mR7JuLYRrILZF4y6wAL33v0TiKrVlOo/MQFeawZB1P6fX9VTYIbMW/QI2ZuQxMiJ5XP7902Ab4TCMs6673N9eidtOKRbuCNN+apYivL5GkjoEejX81gdbX/fVSwK1VvIwpYGjnd5iY59dp6dVHFm8bjki4VptHXb237pvgAGQgwdj9QrmHrG8SD0CHjP/knYgEfafonwj4dM7wk90BYYBEg2315WhZuJZDtZm4/utKq+S4TBPpy330QcNwwvNyD0zAe0oiMzpRQ5WsXgQzcC25k9dNVQVNAEq3P72UqTCZc0HyxmIBgSYE8rqTaoIg+nNWaWODGhoYCJknd0bEkG9+wkWQgQB9Lcg6TpGt9OtlCm8HSet7fZXuKYmmamam4lh2dGbrMARKz3s5HX39UxBXNiYv8ATbkqjhzV2LdR12VSo6ShjRAJJy1OkMZO1OkhiJE290mlMkkgHj8KKdJMB2uuiN09UkkMTImwRWfM397wkkhgFwxnN6KVWxSSQhEXobtR3P0AKSSTGGwx8wPX9FDiTocO3dJJJcgBfUOX1QXvItzCSSsAlKkCJUg6CEkkmDGLfKTvJH2UqOrf3uE6STANiR5aZ6D7KvTN/WfVJJSuABVT5jfdaGCxTifb9EklTGytUEg/83j0AlVmhOkmgL/C8OCXOP8AKWQNjmflM+i0aw/9up8zXdfe1o7JJK48Ajn3OgkDSftMKbahhJJSDLHEHQ1gAAsdrm9p7KkNJSSQwXBYwlMOeAdDM+xKSSSaE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02" name="AutoShape 6" descr="data:image/jpeg;base64,/9j/4AAQSkZJRgABAQAAAQABAAD/2wCEAAkGBxQTEhUUExQWFBUXGBgYFxcYFRYXGBgXGRUaFxUYFxocHSggGBolHRwYIjEhJSkrLi4uGCAzODMsNygtLisBCgoKDg0OGhAQGywkHSQsLCwsLDQsLywsNCwsLCwsLCwsLCwsLCwsLCwsLCwsLCwsLCwsLCwsLCwsLCwsLCwsLP/AABEIALQBFwMBIgACEQEDEQH/xAAbAAABBQEBAAAAAAAAAAAAAAADAAECBAUGB//EAD0QAAEDAgQEBAUCBQMCBwAAAAEAAhEDIQQSMUEFUWFxBiKBkRMyobHB0fAUQlLh8RUjcmKSBxYkJTOC8v/EABkBAAMBAQEAAAAAAAAAAAAAAAABAgMEBf/EACgRAAICAQMEAgEFAQAAAAAAAAABAhEDEiExBBNBUSJhoRSBkcHRcf/aAAwDAQACEQMRAD8AuNRWoTUVq9NnMFaitQmojSoGFaitCC0orSkOwzQphDaURpUlWTAUgFEFTCQxwphRCkEgHTgJlIIGPCUJBSSAaEoTpIsBkykmKBjJoTpIAiQmUimKYiJCgQiFQKABkKJCIVApgDcENwRShuVACchOCM4obkxAXBDcEVyG5MALgkncnTEBaERoUGBFaFRmTaiNUGojVLGTaiNUGogUjJtCIFBqI0JDJNRAVABTCQyQKkEVmH6oownVRaHQAJ0f+G6phhjzRaGCBTyk5kJoQIeU8qKeEAOmShKEDGSTpkAMUxUkxQMiVEqRUSmBAqJUyoFMRAobkQobkwBOCG5FchuTAC5DciuQ3JgCckk5OmIhQ63Ri6Cs9j3I7JOqbRjZdFQKTSg0x0RwpKCNAUwEINCmyOY95QARpUw9Is0FvRS+Aenv/ZTaHTE1yNTqAbqIwzth72R6ODO/qVLaKSY4xYVqjWBUaeF00AttftKuucxnIew9lnJrwWvsG0AoradkOpim7H6FCOJM2mORU0x2g/wukpn0uk+yq08a+YOUehO91NvEBF8wnpMeydMVoHVZfQhDNtbK5VrcoPtKrvINz5T3VJiYEVBeLxyQ24lp3i8XkQeRnQo1NrWk3H3PT/KjUqNdaWnmC3MPWVQhVHAa2QKmLaOZ6ASnxFfK3K1ogCI27KmyuBMyXdP5R6QqSE2X6b5MaHkTdSqWMGZ2AEqg7GMiDEbg/u3rCE7GBoDjOUHyl0A30AOv0RpYaiTuMUwcvmnq0j6mymeID+l0c7em6r18RmnMAQT/AE+XlJgzKnhfg3i2bUEF1wdjFtAqpCthBXe6SAA0A3JMyNRHRBbinB0Oy6aA7yQRI12QMVVol0Bxk8w4ydje/NL+Dptu1rQ7UXM21sSbnqDqikFsNX4jTaDLoIiQYIk7AhBxGKIIDYgwc9sukmb25C6E3h7C4Oe1pIgmQdewIHpEdESGNBaGgtsQC4uA5ETp2Ce3gLfkLUa9rSXFltrgnXlM+yAyqS0OJDJ0HzHl0g9FZdW8vzOA1A23sYg5b2CxDxnD0SfiVmxJMeXMARcQJOvZJXQNpFsveATIdGoywQRqJmOvqOaTqpgOgwecA3+keqxcf43wwux5cRoGsdcbAlwAHfv6YWM8eyPJR1/qcIk6mAL+6pJ+SXNHW18XlIkG+kBOvL+I+JMRWMuqR0aIH6/VJVsTqZ2zfEjQLwN7OB9BOqBV8WkjyMiJuZPYGLSuTD7Xufr77p4EaifW34K1UEc0ssjp/wDzVWtJYBzDHX6arUwXiq/+4GkD5iyQR1h0iBZcUcS4WD59N+iQxTou63YJvGmJZmj1TC8fw7jAew7yRHYXH7KvDiDKgIa9psZykEi0yb/u68epVZIILp3PTaFebjH5rNcYN4/sLLKWFLybwzN8o9dwRBaDv9OsKxTeAJ/JXmWB8Z1mGCxz+QcROt75Z90THeI8U4FxPwQYjIWzHWbk9RCyeJ2a9xeD1B9cDkFD4zdRc8/8rxj4+d0ufmJ1JMk9ydVbfmAAdJA0sCE+yvYLJZ6o/HSZB6QDmH6Aql/qdFpgvYXkz5qjeWpvbbl21XmOJJHY6CyE0f4VrCq5IeXc9VqcfotIBqtkwA1vm100lWBxBpGYEOGoM6fj6ryrDVAxwdaR+7K/hsTlu10E31geuyl4ki4zs76pxNogS2+w1+yduMkSNAdlyLsfqH3iNIuCLRGg7If+qBomY5NOkTz6qlitbEvJT3OwdjgCbtn/AJfoI3TDENMnMPQySuJdxybONr3BvpZAb4hDRIBLtyYgaBUsLIeZHdjFjYQO49ucaaW7qhxHxHSpEguvuG3dP2b3K4bEcTq1RJDg07idOg0F7TdUH1WtixJ5HnvOkn9VSwryS83o3+KeL6jrUx8Pb+p31ssinj65JLnunuQY5dLbKthYJJLTEannIsNlYxGUXaHAaEZwbxMwDpP2WmlLZIz1N/Ky9huNVqZAaWVINgfNvtcHXkrTfF2ZwdVp3ECWmwHKDf1lc9VY3QkjlMWtvB/RV8VTLdeXT3lGiLB5JLg63F8fa5xipE3FnNjkJvfupfx7sg8znNkyNW3AiCLn25arkKRYBBLvQD9n6ILqxbYEjtI+iXbRXefk6Z/iMMaGlueNyekCLadoVOv4lrk/OKbZmA3MTbeRf6LA/iHAyDdBqPJMkyeZRpiie5Jm/j/FtaowN8rTu5rYJ+tlmt45Xb8ry0cvmvz8036rPUHKdkPU35D4viVWoZe9xI6x9BZVJTlHpULMcQcpcATtqbWE7LOc1FWawg5uiqmKucXpsDxkaWtLQYOoO8qipjLVFMco6ZNChJIhJFgaVHFsOpIJ5gRtcEX+iK6vTFswdP8A0nn1iO6yHsIEkR6QmDgddVzrqZmjwxN2hi8PNydNm3n1KgyvTzSXjfVpI9IFlhFvK/r+EWnIt+h/yj9RIfbib+HxrQLRz3H1iY6I3+qAWt6EBc4AQbabiDa/1UxTvG5O/OUd9+Q7fo6H+PnSY6FArV5106XWbhcG9w1iDuY12Sxjn0ywH7zOy0XUR9ESwyrk2cNiWDY9/wBVo0+ICPKYn/kP2FgUapP8p11upvrNAJMiOYIna3qq7mOXkmskfBufxQ1IB9lI5HCZaOm/3hc4zHscQOfp+VeZQfAiZ1jcdxqmpRfDD5ei8KAcQGGXEgCeZ/fJaPEuHPohpflcXCbE9gbgG4Co8BZnxNEEBwD2OMx/UP1Wp4vxTWtbTkPLYLnNa1ocWsLHAEblxk6gZSNYWWTLKORJ8HRjxxljbXJktru/p+qm9k6Cekj9FQGZmg1teNAXAzf5RlJntuQtTw4G13vDtA20y0/NrGn1KvJmSi3Fk4sTckpIvcH4G6u10uDILQRabkduZsrFTwQWx5if/wBR9rroeA4RjZAAvr1OYgyulp0RlM6AFedLrc0XszuXR4nyjxkiI8odPSRGjQOR6m6HT4bVqvLA3zASbk2kWm86/RWcHgKzX05p1IzMzHKYAkSdOV10mByNxBY1rxlBBeR5NdJPp7FdubrJRklCjjw9HGcW52cljeF1qLC51mtnQ+5AQcZw6pTY17h5XQQZ1zAkfQLueNtNWm+m1hkghpJAE7R0OoVXxFwt78Jh2Mu5uTMNIimWnvdGPrZOS1tJBl6COl6E2zhWvIKf40i95T4zBVKfzMi/MBCylpaagyt1JPIETH19l3LqcT4kjgfTZo8xYCviILW8yfaP8KGIq5QSqNSvmq09o59dUHHYgkubtI+wWUupVSr9v4Ljgdq/3/k0WvB3EKeMcANIMtFtwSFk4asWnUev3VjEYnM0HcO+gKxXUuVp+jV4FGqLRcm+E4/KJHcImKrNy+UsBP8A1A/TZdX4OwgqYZpdDvM+8A2zaXCnquo0R+Jp0nT65Uzkm4F8EmBEQBJJutrg/CxVpBjw4j4l4HIAwf8AuK28HR89cGQA7ydG2Bm0fNK2vCeHYfjZtfiW6eRvRef+plLlnorpox4Ry/E+BNeWl7yCAGmI/wDqINz/AHXFO1Xrwon4lQG8iZiPKCY7815LimnO/o4z7rq6TI5WvRzdXjSp+wcpKKS6zjoLRxcgg3/ZVZrZgnTT8oQaZtM+qnSF/N7flcPB0m/wzCisIAEA9hPtZdPwLgNF9Il7WkhxEx0G6xfALQS8uNgYk2Gll2vB2gU3E2GZzpkRGUEntF1yudScTthiTgpAneF8PE5WdYa7WLLmPHeCZQFEMEB2aY5hrI+5+q9Go4imRGZusASNQ4MI75iB6rnPErWPr0adWGtAqy6QNWixLhF4Shl+VMqeH47Uee1cfLGRYix66QVTq1iTJ7dt1qeIuHUWvYMK7ODObzB0GbAWFonmnwfhyo9pOV7r/wArSALSZJF9QupVRxOErojwHERMnkfVNxRwDyLnyT651epeHHs0ZUB1Mlth2gW6qxjeFOa2mRTeJbD5DiC8btgkZTIRsVolW6KnBsQ2g0ZQzOR87j5hN9hI33WnhaL6jyXFjYyu+Ugw6YIk20+qycAWU8RS+N5WtOZ2YXgZYkRJ3Wq7iwr1qjqfmaXNEmRMMnQgbkolxZcPRtcP4VSdiGNc8vzEyPKZtrpz5rpKPhvCzpTmQPlvJ19ei5PCtqCuwjKIM3JG0Wh07yijxa9rnAtb806m+TyDXoJ/K5pqTWzOhOMeUdW7gWEF4p7n5dQLA+6Hg8Jhw9/wsvlaM2W153007rl63Gn1Koe5xjLUYCP6ahaXki8kBoQqWMdg6jix2ZtWm9wc9skkvzREiBdQoyrncayRb2R3/h4tNwJBuNNM5jVX/EHHaGGokvkzmbDWyScvMW97Lz3w74q+Hgy59nNpkMIdJLhmuW/y3A15rneNeIjVwtNmcTFKWgXEUw15dJMyegOnJN4m2LuxSv6Ou8OcY+JhmeTOWANcTUgyBygwLqNfHUm4irTI0YyAImSXZjJcLaeyq+AcbSGEdneGljjnkOFj8tzZxgaDpzXHV+Kl2JqOLxDnFs7FuZxaRrzHudFjhbeSaS4NJySxwbfJ1mM4vUNSp8Nxax1LKwTT8lSYzi9rHqocR4q9+HYxrstUZC54ewZi3XQ6EjksYlg+YvJ3gHfuEOnjwD8ryP8AjJ6FbU/QtX2X/wCKNau8GoGNLN3SGEeXywJaYJM8wqnFeE52Br60lo8hF85y2mdBOpVbDYlvxSXNe0RAcWkeYuaBMjvZaWAoCq505XgWFiQO+iHJx34QUpKuTmT4fcTIcNtC39UB/Bbkl/uu94bgWF9J7KTQM5B8gJMOLDflYrscTwekQP8AZZ1JBBGuwnr3sqWczeBXweO0MBRbTY55BJMEwTeTER0ChjaDXeVrWtyiJAPmuSHE76x2AXqdfhVCwdRZmdb2boeZsfZcn4g4dSpuBp0wwne0drKe8r+y3g2+jj24Bp3vyA/O69F8B4d5w+wZmdIiHG/eG+y56kxsaAHoP7ruPBtqET/M7ftusOozvTRr0+FKVkK3Crv8wBJ5A2iwM6qPhjCkGu118r5kCB8jdAmxfi3B03PaXuzNLmn/AG6puDDr5YOn0TcE8TYUio454Ltfhv2F7eoUYI5PKZpmlj8NF6hh/Obyfgi/PKTc95XmuD4IW4kzDswqEdwQYv3XpnDOKYepUPw5Hky+YFu9hK4jEUX0X1KkNyt+NJc4/K98t2nyi0BdEG42jnmlKmZHiHAFjW+UzI0bNi08p5JIlPjrjVf8XIwARd2aXA2ym20/RJdsM8oKqOOeCM3dmVwfDumRSFSSbOYSNIIiU2NwNUvMsga5bANnlOnZbXg8OLacGJLtpvdW+IOjNTDx8ZwhujZfHKTGiweWpaTVYU4agngemW5w4MkmweJE5DGnYrqcDVAzGwF3RsBlBt6BUPC+ELazgYcLEWBiREQfX3U+JU3Ne4gtYyACCBzgxcWhcUsiedr6R3Qg1hX/AFm9S4lTkAOv/tz5Rb4pHw5M7rE8TYbO4AFrngEibf08hcad7onAMF/FB2R5BFnDIzUHyHUyB9DCyuJM/hMQatSAW52szOac4ykfI0W7zyWHcXcai9/Q5NaN+DFxHCqjfN8QX/pBgknQTAFtytPhuM+FQdSqtNTOb5HsJDXMg2BMO015rR4Fj6eLY6k5hpkMgAHyubaTa7TOyt4XA0GvgMBLXSSSTcACdbaD2XVHq+Yy5RisKfyg9mV6nF2POZ1CuG1Kfw8wykZZcZgXHzH9FI1aWLaW0qz/AILBkqiMs2AE5o2R+LYSm4h9PENp0yL+fyNAETM2Fj9VzVHieGwgqspn4s6Gn8pdESSTdadzXH4LcTShJa3sbnE+HYcv+KWB7gJJc7M4QM3l6Lzh9fzEt+Vzg4WiYAkq8PEeIqktDoYRGghtrkGJFuqz3U2EtGc75jFgI0A30XTdKmcM5KT+JrYTiz2Oblbrad4jnP7hBqgG4+adesysqs3Zp568tk9CsQ0X31g78uqr7RMpWdFwrB1jIpiTpBjl16T7Kn4je9kMqyKjTlInQFuYadwrOF42KVJzQxznONjOUNI3MCTfaeS53ivFKmIdnqkF9pMXMANE+gCxxrI8jtfEtuChtyb3C2tfhq0hxLKb3akADKSLd5WVXw4FCg8avDwfMZlryNNhEJYXGmm1wBgPYGO7GZKHxDENLKTWlhytdJaxzTJIJzk/NG3JNKan9X+K/wBG5RcPuv7/AMNfwrTLm1mhrHuLSQDBcCATZsSbcvrZYlGrD2u5GZaQNNIjT0W1wnjzKNF48pqEQ2aeYwT5m5tA0jvqea5uq6/LtMdvRGPW5ztbeAyadEae53LK4cAS6JF/M50k6781YosolzWl8G5knSLRERrOq4P+KJIBNud/RajKudwcZJkCQJ6XHbdKeNspZ64RreJcopgsfIztn5RJ1mzRay2vAuDFy1xjM0m9jbT8Lk8VVaaeUEAyJnm2Tbedbrtv/DeqPh1DOWHhpzCIIaLSfT3XL1LePAzo6aWvNbOhx+Da11KAQ0EQ1thd15Hug8edkDw3yuFOQc2h814PYrZq05LYdaQdL66rgvG3En1MW+kKZikMp8zQXWdBAP8AyGnNcfRZdaps7erqDsy8VxfEAj/1JzAnSmzWINyNIKoYnE13kZq7ndfhNAn0Czzix5Q4mRz+6uUuJiwmexXqqHnk8/uJ+fyVXGodajz2a0fsK7hsfiWtinWqtBvENF99uyK3FNMT+Fbw7Win8QuABAzTFiY/JUzaXK/BUY+n+TNx3DnB1Mk5nvNQyZu7IXX9VvcNwAFF43DnRM65Gx2uhVh5sKdf9x2l7GmQI9x7q5xnFOpUwGNzF0mZtoAesqe5bSK7aVsFi6wpBuUwZi06WsYIVDi3Fw6jUcA1xjLDi7Q2MSfNa8LncfxpzhEtkXESY237LMqVy9oaXWBkbn03W6gc0svhFVzibm/dJEqUI1SWxzmnheIvYxtNji0tcTmabkmIvt/dRyGo+XPcXGLyJmLSVXrtyga/s79dE1OuRfms2r3XI9T4Z6R4X4q1pcSS53zOIytMNptFgbaDnt1WR4n8WfHY3Kw03eYEEhwN2zBEXi8rlGYsRlk5T/KLb6HeFar4/wAsGDbeJ2vOs2XNHp6nqa3Oh9TLRpNfw/40xOCDm0y18kOJcC7YaeizePeJq2KqipVIMCA0AQAdSBz69li4ioD8s9+fXopUqJIki263jgxqWvSr9mUs02qvY6Lg/iqrQpljBTBJnMWA5R++cqlieLVXVH1C+HvuSzyjSNFmlsFDqvCccGOMnJJW+SHlm0k3sjZxPFKtVo+LVc4ZQ28WaCSBA11PW6y24iHQDa/qgU3RfVWsNhwXtcR5CZMC0AXWiSiiXb5ItrE6mdhzjsmiJHRHq4vzWEC+2k8kI1tRsqoBmk5o120t1VhuGM5WyROw6fRRwjXEgQe5t9VoUsQQ0N+XUzznf6JNhRTxDdwTAjXX/Cpy69tL8lr4mDlETJJOu37+qoVWagHnbldKLAhQ8wI3MbckCu2DCstGUfLcyQeyg17iYgl2nqmIi2jOtpiPtdWaOBzzEW1uBPaYUaWJg+b+UaWm4iB0RGvpkbgkzNjblFo9ik2xgX8MeLgf93l+8D2KGHVKZ0Ij1meu6Ka0HylwvzAn21T18Q8gy4+bS9hFzEfdK2AFlVznH1MO27LQwLnVHEgF/QGBNhcTfZBpghpLjItfNfmNkfDPaxpcDqLkXdP4Hbl75zKRo4XHvbZxe2JAGY2GgAvp00seazuLcaqfxOfM6fLOYCTFvtCpOxBJzB3U6a77aKtjq2cgnXcjdRHBHVbRTyNqiWUudJ0JtJnXrsrOLw+RrfLBMQQdRzF1UoYgi5n9YRMXiswE87fn8LWna9EAXVnAi5MaT1VqlxV2XK4Ax3ExsYsVnucmaJVtIak0azeNPLaTWw34ZJHqbDtFkuJ8drVTD3WgtAFhB17rJYU7jKjtxu6KeSXFl7DZMpzBp7iDPQqjWZlJHI681EOKmXWvc7dFSVMki5x3SRWVbbJIsQXEYkkQZvH4/QeyrFEBETr+/oniwkQNk1sIDCt08GSJjKJi4Mz22T4WnOgHck/TmVfoVM8mwH8xO/MidPZTKVDSKbqAY4tJEjf8RzQ31gLDS2ifFVw4+UdyTJPv2VWLSqSfkRYfXLuZCE+6nQnlZDDbkBNAMxaWCJDXcgCQO43TYHhbnjNo0ak29lZwwa1zv5mtnfYdeqU+B0Cw/DKjhJGRvM2B7K3/AKcynq7NMRIUX8ZJblgR+qp/xTyDPLy6aKitkWquI0YLHr2+yzxiS53mB7dlK5gm8Cw0soudIBGpJUshuzZwjoa1wDXSIvsJ2WS4/wC4QPlzH2nQdETH1HFrWiwAE9yZuqbrXn7KIR8g3exe+Mb2cWTqJEC9pKrUMSRJgEmbxz1lGbjXzlboR8sWjpzTU3lpuO4i/TrrsFVewbGoVjMwIP8Ax1jqER9enu1s/wDSBp1kGVK72g5fNF7xp91nuO/31SoCyKzIOxg7Hvz3UqbWOb/PHuB9iqpYT/j8obJ+WSBKdDNIYa0A+XaQfyICj8FxIDT5dyTAH/Ln7KphiWu1P1+qtYh8kEHzG8En35WU0FEq+EjQtBAHymZtcHQLMcw5rghatMEAEgTqBa8d7FVKtUzNQXGgRGwA0nNOv3jqj/wzc7bnLrDr29NrIDqJyl4aQCYBjdG82QQQdrHpum/oAvEcIzJnba+mxB1I5b6KnhqQdvHIc/0TYmsfluANpkDsghyIp1uNlkUAIjzk7cj1+iBWaQp0Bcbj7flDrCCqSERHRF+FPQqDTCao6UARi6dKN0kDDMaADPPnoe26ZnncBsoHXurFBoMbAa3hDEXcLReWud5Y6mNO1lTGZoM21BMbmZHVWKuLlrWi97/gfvki8QqSBJl0xEgiOdjz/KzTae49jMFM3MW57HsmVurQaGiHS/cCQAIsOpVQCLrVCLDWl0AfoPVaGGwHw5e/KeQ1B2CzzVhkDfU9kT4ptcxIPRAJ0aDpYCwusbARMDXnZV8FBB6h1/Sd/dQq1szTKngW2P7kRGvLVTIbZVNMk22UhW8pkTrH72TfEMZRE9/ylQIbIdFvW3RUyWKm206i0DeCp0hDhJsB9NkqNMPOUOy8p00Tik4Oh0W+2g7j9VLAsY0eXSHAhpHSO2qzntgybidBuBqrdYnIY5tJ9R/f6qmZJIHdEOBGo0tabSTBgkxbkY+YpYasCX5hBgx029f7KrUeacXBtt/dPTMETPm1A01EX7T7IYMdmKEZXCAQCNiD+p1lCrvGujksYwZgZkAkf3QjUn09xzQMu4aAL7iJ5HkFXw9D5pcJi0yApUnkX1E9I6SnGOBkOBH4lAA/hlrr/g2UQ6CYgX9NUzq+Z145K4aRe0mwIJsIEjra6V0BLDYrNAME8oWViKpc7SFKpQcL/Y6clFlSP1ToCycUcuUmfW370UXVfKR6/UbobqhcOd/VNSdFj77wigsFMm5UmxbfmnxQv+9NkKmTNkxh8oBtPZFIGt/VRo5SRf3H52RMSy0DQ8o0TEVq2Uk7KDmgbpBsn9/dNUEFIY+Y7JKIKSAGlHc/ywhVDKnT5IYCp7KZcZUSVFpsgRMalJwtr6FRab2TOCYEw42CsVdiNCI0i/7hVG6hGL7DukA5ccsc/wBd1d4bUvGyz5MRtP5VrA1BN9+qUuADvwgEgOuDBPsVVfhZNnN91YOIPm55hJEfp02SfVn77fohBsDfh3gjKDfUggT9lHPM8yY9IWhTxQtnGdvLSO23JZbqmkcj72CQ3XgsMqQ10jr2MzE9kEnebxdHwYBflcJDhBE2mR7JuLYRrILZF4y6wAL33v0TiKrVlOo/MQFeawZB1P6fX9VTYIbMW/QI2ZuQxMiJ5XP7902Ab4TCMs6673N9eidtOKRbuCNN+apYivL5GkjoEejX81gdbX/fVSwK1VvIwpYGjnd5iY59dp6dVHFm8bjki4VptHXb237pvgAGQgwdj9QrmHrG8SD0CHjP/knYgEfafonwj4dM7wk90BYYBEg2315WhZuJZDtZm4/utKq+S4TBPpy330QcNwwvNyD0zAe0oiMzpRQ5WsXgQzcC25k9dNVQVNAEq3P72UqTCZc0HyxmIBgSYE8rqTaoIg+nNWaWODGhoYCJknd0bEkG9+wkWQgQB9Lcg6TpGt9OtlCm8HSet7fZXuKYmmamam4lh2dGbrMARKz3s5HX39UxBXNiYv8ATbkqjhzV2LdR12VSo6ShjRAJJy1OkMZO1OkhiJE290mlMkkgHj8KKdJMB2uuiN09UkkMTImwRWfM397wkkhgFwxnN6KVWxSSQhEXobtR3P0AKSSTGGwx8wPX9FDiTocO3dJJJcgBfUOX1QXvItzCSSsAlKkCJUg6CEkkmDGLfKTvJH2UqOrf3uE6STANiR5aZ6D7KvTN/WfVJJSuABVT5jfdaGCxTifb9EklTGytUEg/83j0AlVmhOkmgL/C8OCXOP8AKWQNjmflM+i0aw/9up8zXdfe1o7JJK48Ajn3OgkDSftMKbahhJJSDLHEHQ1gAAsdrm9p7KkNJSSQwXBYwlMOeAdDM+xKSSSaE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06" name="AutoShape 10" descr="data:image/jpeg;base64,/9j/4AAQSkZJRgABAQAAAQABAAD/2wCEAAkGBhQSEBUUExQVFRUVFhYUGBYYFhcYFRcXFxUXGBUXFRgXHCYeFxojGRcXHy8gIycpLCwsGB8xNTAqNSYrLCoBCQoKDgwOGg8PGiwlHyQsLCwsLCwsLCwsLCwsLCwsLCwsLCwsLCwsLCwsLCwsLCwsLCwsLCwsLCwsLCwsLCwsLP/AABEIALwBDAMBIgACEQEDEQH/xAAbAAACAwEBAQAAAAAAAAAAAAADBAECBQAGB//EAD0QAAECBQIDBgQEBQQBBQAAAAECEQADEiExBEEFUWETInGBkaEysdHwQlLB4QYUFSPxM2JykhY0Q1Nzov/EABoBAAIDAQEAAAAAAAAAAAAAAAACAQMEBQb/xAAuEQACAgEEAQIEBgIDAAAAAAAAAQIRAwQSITFBE1EiYXHwBYGRodHhFDIjscH/2gAMAwEAAhEDEQA/APrQAiXiAREiLio4CIpixMcDABSl46jrFnETABWmOSIkkRQzRgEPS4fHLbP7iAiy+IGqf3mAcBqi4DP8+cCTLKkKBLqCjmwqSQUtyHwnzgitMCXL3Zw4YtcPaHpLsS2+gGomGpQBIUKaAHvhyeYdwXsAIbUiLCIUIVuxkqbZWz58t4LL0qj/ALfH6PFULUMFs28d+fPeJTOUDkkeXI/q0K78DL5hRoyLpVfezP7ffOMg6TWCp1FSSVMApIULAID2cPc3xULuBGmJy/zbuzDHKDfzuO6d/bqc2u0K0xk0ZcwalTAughEwE1pcqLlCktsClIu1llxFZmn1TqpUqyls5TdNYobvH8FWQPB2MbKZyFNcF/X9jCeu0U9SxRMQJRQoKSpJK63FCgoEWHL62WhrBaFM9KiJpCpYSpLvcmp0qbLUGnLuMbwVGIz5vCVKd58y5vdTZ2AU2RBtHw8y1EmYtYOAp7XJe5OxaLEqEbsbeA6icwLFIIuX25WED1GuQm2SNh+pjD1fErk2JUQlV7J7tQqNyMA4ijLmUWo+WW48TknLwjUlcVw4fwDfqY0JEtan+G2zH0c+cZH8OSVKUCtLgXc2OxSSBZ329hG9/VZI/Gnc2ubFANgHPxo/7CFwZJyjch8+OClUQJlk95rJIcb2Dlx5wlxPUpE1KzMmBKElPYhSAldYSQtT3BTdi7WPWNL+pSx+KxLOxZ25sxDJN8CJlapNVKSCWel9rY23Fuoi5uylKjFHF0GYEp7QBXduGZ3Dm7s7Bzz5kO8JJCXYmwLsbDm/h1hvV8STLAKgbmmwcuz3vbEL/wDkMk2BJezN0c77D5GG3sX00Wlrcfu8WfHSw8P1jNmcalglipmqYja2O9yIMMy+JS1C1Ts7WAwSBd2wR5Ho8uS7FSfQwpYGTEdqOfzHzgUx1f7U2FIIIU2Sos52+zEFJjNLUU+EPtDnn0gZ1A+/3ganFtjf9hFgiJnnpJxISDEiIKohMcFdI0kFgp4l4qDEnMAHBUTVFJpYOE1HYYfz2gLkhK0iotcYBBzzZiAfIiGSsVyoqvV0zKSHDJLhzS7i/wDtcevt2m0ASQRZipgMEK5jY4xyEMIltfcgAs+z/UxeDd7CqN8s6OjgI4Qo6Ojo6JgJIeJi2klk2IBSzh2LPEzZASHuSCLncY+/3ij1lu2jbXVglqbZ4kjYj1iqlXY2Nvf79oamady4N+uImWVRa9iEmxeILB/U9fHnFzKUDcFuhGPnDA0qeT+JJglnigUWzJ4pPMsoCVFyLizNzxz26HlGBrePqunvHvNgUuL7Xb6jmI9jqOGoWXIuzZI8Iw9bwjshVly2A4cbt4AekcvLPJzK3X1Olg9KlFrn6GFImTphFqQ9OKaknuqG6nLqZ7MY19B/CYQXUxUMHKt2A/KM+8O6JMuUmuZk3QNy24Dtn9IDIn1amtJIrUA/SwIPPB9osjxteTluuPawa7WPhLz7jcnjdNUtUpaBLUpFSgEBYSE9+W57wNQbmxhJE3SuSUrLsCFXSwUln22T42j0lIcuBt8m+sY6eN9xR7MJUErKUqDFQSRTYt+BSSfO7XjoGEJp+GypgrDlK/7oskMVOXDJd+9Z3ZukOabhyUqqBVbYkM5ASVYd6UgZbpGYvjawSEywWTYjBqloKGpqH+oSLE2G8PcO4qZiykoIFNQUXuGl5tZTrUCOg52AHJ6QSmwJf/PtFlSk7pB8hF1y38Y5Cnscj3gIFexQ/wDphgXcJGedhs/uYQXPquUpTd7JueYKvJizO3LOx2V3BaM5WjUm3xN6kc2+f7wmS6+EOTNVxiWFFLkqGQEk2YEm2wBvHTOLy0sSTSQC9KmYuzkCxLG3Twcs3RIU7pdy5YkF6aS7EG4sR4whqlyJS0haVMAku6lIF1Ugio4ZTcgfFsdEj0niKFFgXNzg7M/zH2DDDxj6TU6ZKgUpII7ososAGzdksQW6jcW24hgXKYkCISqJJjrmbcdHRExRAJAcgEgcy2IX00wksVBQKanYBtttjtvY5htou+mRKK+0Vd0vubhw4pYY2Y+UMpS2OZPrmLR0Q3ZMeCI6OjoUncSRHNHR1UAKRzR0WCogKgGsU12mKkMlRQSRcA3Yvs0U03B3BHarfnepLggsTY+LbQ8q4aKSwamRbny6A8vnFOWCasaE2mRw/hipaiSsrcMxAtd3zlyr1HJzoGK9oRkel4sFxgZpsT1PFkS10LcGkKdrMSUjF8g7N1hYcTVWkSUVoraaSqkyksWUEkd4EjAxv00dRKQfjSku1iAXbFujn1jpUtAcpCQ+WAv4tmJIAS+JAzlSqVgpSldRQRLIU7BK8EhriGZiQbEP8oyZnCFhSimapKSVKZIILlmJv3iG9thDfDdMZaTVMKwWIJDUhsZiGiTN4hw1cxIKPwgdbJIUkM4dwAD4Rj8P4UokLEwEvQ2C4ADgFWRTnnV5ejXxBUuYgBCTLmGZWsrCafjUilJ+OoJ2wATCep01S3VJqcrZSVcyspDPZySX2cHnF8tPCUtzHjqJRjtQzI4nOKZpMr+5LdKEmYhpzJcKSR8IK3F+vItQcV1OTJGASkKCqSUpKhUDekhd2u4heVolS1JUnT3BKgApmURYG7EO4fw6xq6XVTFr7yCgMbsfd99uucRoM4sniWoUlxJZwMljd7scBm/7dDDmjWZsopmJoJqTTvTgH0htMvmS21y/q8RNSwJBwCb3gAypvBEJF5i22HdNyADSKcskM2Gcbx0jhipbqQVAt+JQUwuWalumY1JMoAAlypskk8n6DyiytQh6SpL4Zw/Ue/vASAl6hQLr7qSCWyBcN3h0c35jkYOpLjbp0MDRqU/mBHNwfItygclpbbILi9gOXg97eG5gIBauVlQsRdQ5gcurerNCa2U1gb9CLXEbMwghwcco8vxDVrlrCAU1LBoSpSAFm6nS5CibbWbrFGWPlAH4doeyQUqWqYSpSqlBLsouE2AsHtDlXSM5Op1Df6SQWw4t4d5j6CHdMtRQCtNKruBtctudmMZmSMIjgIsBAJrTEkA38xcMQH9PWOzFGNsBO7TtLUhvhuRUm1QNi59Ns3hxEsDAAe5YC/UtmKaVBCRUSTY3yLY/zeCxMn4FivJ0dHQvqJ5BADXD3/S8UZMkccXKXSLYRcnSGI6E1apXTx39CILJ1H5m6HnGaGtwzltjIveCSVtB46Ojo2FDidHR0SBARVkmIEykg9dvA/tHNFJot8/AxEkmqY3zC8QkLmBFCqRU6j3h3aFW7qkn4infaEV6Od2sxQIU6ZgQCSwPc7IlyQwZeAOrvG0IG/eL22H3z+kcxP2NZkJ0eoAlsq6RSu/xjtE992+KgE+ahuCJUiakrLkGoFysUlPbA9xOU/27bXtfMbTQhreDImrClEuBTszF3yDzPsch4hPnkCNAZlcwzCmlRCkAKBpF004GyQd7lV4ZSEkKFiD6EEfuYzP/AByVSXUoAVAuU46kh8Nfa+HMef1uvKCpEgLY3KlKZ8hJcMyWDeQe4IJJxj2PCDm+Dc1es05qRMUpRqdIBW7hLd1XQlV3a3jFuHcKkzUOEqSQWN3JwrLb4tHkNLJWpVMt5iy9wAwZgLOKgCAQTgCwwY9xwXQzZUtlMokuRd227xOwbPLMWYMk5vrgsy4oQj3ya4Aji0LKnDcKB/4qt5gR034FKSSuxIANi2B3cxrMoesDJA84gzU+PQXjIHE5oT/6chvHkHLAPklhySTaD6fiSyTXKKQASFZBLikAcy8HAcjMo0sLUuwy6STZJHLb0gM3gcpS1KIPeUFEPYkY9/n4RWfOCwAnuqPxMe8mkjlu+D0eFTxQIUUmalLH8YLXuwUSOeHip5Yp0MosN/4xJ3CsEfERYu4s3MjneNRKGAH35xlS+KAqB7QKvSwIAdQdIAJcktzJvBtVrKgAgkE/F+ZI68nO/i0DzRUXIjaztRNCVihIdL1N3cj4Xa+X8hCM3S1KqIRUFFSSUuUkhrKNxa1mgyUNiJaOXk1M5PjofagbKfbxY+jP+sT3v9p9R9YvHRV6s/cNqLzFgBz9TfDAZhcaY1uk2JvzS5qLeNnfAxBNTNTgkjBcAmm9iSxAuN+sWkyyCSS5LYDBgLWcx6hcI5r5YSOjo6EHOhDUzQV5Fg2bk+EOzJlIJ5B4wV3ubxi1i3Y9nuacCqV+w+Zo2v4XiQIz9NqmDhlJN3DeDgux5bYh1M9JLA35Gx8gcx5jNgljb449/vo6sZqQVJa4t98oYlakHNj7QrExZptflwcdr2f3wJkwRn8mPgx0ZsubuLH7zB5Wt/MPMP8AKO9g/EcWXiXwv5/yYZ6eUeVyhyDS0dw2Z79SP8WgWk79/wAI9yNvIw6DFubLfCEhHyzgY5SXsYAkFJYG2wIt4DlF+0PJ/Bv1jNQ6ZKQfL3iwMVE14R16JpV3F0g0gnkxUSwNr1D0EFcjeAuomgJIIBqVSAbD4bufAGMDV/w8tZHeFO/q74Y+YMacng7zELm/3FyitaFXFNQKVCzVOGyNid4Wmcb7NRR2azSqkEXcOw2Z82fYc7ZtUpJJxLMU3G6DaHgyUpoRSkpKVvS72IYhw7G4L5bLRnhaALrmKIJACqXcIKR+IZDcnIHN4dHFzUCEEFiH+JBDEm4Yt3QAeoh6YCqxpA3YXNzuTh+kWYdZGGJep2JKLbsyNNpxMmUhah3VWIBSHH4WmGmzd3YAvGpMkBKmUBgAW+IsHUeZceXnHdqUJNIZqjVZ2apg/Xny8I89rv4imTUUEBILE0khwBg3uHvtiL5anHONJlbfpvk9NLUpIZJDbAglujg4hL+pJM7sypSlgpcfhBUlShZ3YAe4zdgaidOQKzMSEdQl7uwHdy1NrveAI4rIXL/uJFQz/bdySCVJbmQDscRVvk1TZa3GLGk8eSRZCzZB/ACy6QCylizqSHxfdoXmcRkLUorQXSS5NP4RMd6VWtKUGLPbnGjL0ssXoSxa4AHIi21wk+Q5QT+VlqPwoLXFgdyfmSfMwvA5mK0MmaEKCEkEieCQ5rHwkO4BFR9fOKTeFKK1K7WZQugdm4ZNJcqSSHqVuT9G0CEhRpAATa2ASSVt5s/WLFcZ5zd0IzKOgnE/66vAi4xy8zdx6mJOkn1D+7bJsW8APd+jYJjTfyMZ2o4nNStSUyFFIoZdiFuDUAlNwxADnn4OibZFmjUYgzISlcUKlhPZrAP4iFWzculhgAX3jRAhWq7A6ZKLukgEhi4cEXbcMbmCS0MAOQA9A0QJkA1nEEy/i3Cjs5YpDAbnvP5R6hvgw7VYzHRlo/iKWW+IOQNt1MDnz6RXV8QJdIsPBiRCTmoq2PGFstxDV1GkYG/M/T6Rl6nVpQz0ucAlnG7KIZ7ixIeDTZwAJPLr+jwlpAVqqqqSCSzuyjcM2AEqZ0qYg4uY505OTtmyMVFUio4UlSQTUmwyRUAAwwMsB4bYEGlfw4OawGbI5AWtmwjT08t7+3UHMN1xydTrHbhD8zTDEu2YZC06eYDJWSlaqEhaSuYmsEKcgBLubcoKng737RbnIcbvYscd4iNarpHMDHP9TwuC6jIl8IpUFVqLNY3dsef1OHtCp865UEBAu4Uzgm135PyciNJKC/39IR1kqtYFIpHeVzN+49rXc7lvGL4Svv8AUlRV/IvpddqpQLIlsz0vZwkBxewe/gNjHqtPqAtII/cHcHkY8mvWqST3amP++9gQAACL4HheK/1iam4lEKa7Euwu7MQRsBcvGnFqHCovozzx3yj10xT2Gfl1PhF3aMjgfECoKr7oD2VlnsX5UsejtGqS/wB/KOjGSnFNGZxp0wStSgv3k2LG4sWe/IteJROGKgfMHn9D6RlanhctbkJKVElVRO5Lks7O49IonQSZTKUAinCiq1QAbJF+6PT10ejKrE3xNqWqz8/ltA58sk1BnZiDYEfXPrCXCtYRJT202SpYDlSO6hie4wJcd0pHjB9TrEUsFh3FgoOQ7FmLxRkimmmuB1wUnzXTZ3qZuoUxHt4WjOTwycAR21TgXIU4YpNrtdmPjF+M68SZb3d7Nsd85sT7xmp4wpQN18jdI3azMSPqHZ4yabRyzR3RaSvyRkyqHAxq9KsyggrKrvc3UKQAMl7v4+MK8U/h2amUFSylSiWIfD2Dc7tHpuCaztZTl3BIuGNtyNotrykEOWBIJcsLEAeZJAjpx0kIKipre7Pn2sTqgodq/wANqqSeW9hjb9DBeHqX2grS4cMAxJuXxZyG9DHq9fLkzQHmI7u9QcA7G/37xGglykulBSWNyCCS1nLciSIP8W5XfH7lU4tMZm8QQkgKWEk4BsengOuInVT7hIZ8mzkDY9LtGDxbSPPNmDJUTyHwkxraZiGAZrHoWuD1GIzZscsackuEXwzbntYPUBaaeybIBfFNKnvtenA/WEEajUkIBDKyokIpPwEAEXwFgnZ97RshMdRGHd7lhion6kgCkhRpf/TCU3lufhVdq3yAdsE300zUOl0uK+/cXSyUinzKlWAekc2jUVLPj7GEdT29QMsAppDhVIFTl93dm6Z8C3a8AaI3P3j/ADFoxdLq9QpLhKC5Ie2wYkd9lB7DALbPbW0JUUf3GSrkL/qd3+bDEJJUShgGOKxjflvEAwnq+GJmKrJUCA1iGZ3uCGNzHpzGMz0VJIbI99r+MeXkS06dSJCUTCk1sr4kppv31Evcm0aGp4WlKfjmPdrh3O7gbP8AMbmM0cPKEq7NRqP5maxJtYtnkfCMuokv9S7EvJCpnaTAAAUi4WlV0qYXs4dqrKDEA3LlMamkQLpLbKHqXI9oT0umpDgF6Uhi5YB7AB2Dk2ctjaNVEsAYb5+fOONrMijHb5f7G7Em+SwDYhfWTZgYoTUGLpte4a5uMn0gk6eEAOTcsLFRNibBIfAJ8oGvXJTNEsnvKTUMAHNh1sT5GOUot+LLhNHFZoWlJQkFRIAKg6mAcpv8nZ32jVXNAsSxN/FmdueR6iMYrE9IXSkTJSgQ1BLFq0pXdiUuLEHDs8OTNKlzn4q0saVJLUqYvZJHzPRplGP0JVi+opnEPWhSDdqgwN1JqS1yACGN7bEg6EmQAL5Nz9PIMPKKleLYIbfcD5GDQSdpUMk0CXqUpdNQBNhcZOP25wpoZ1BJXNSpJCaR2hU1WM5cXqy3SCz+Gy1KKi4UW3IuGZuRttBNL/DyWchaBdNIU4Y2NzsRb6RrwaWWdfAvqzPkyrG+RlKkrAIZQyDYjDgjyMVWhRQpKVqQFAh0liCR8SbWId7QWXwZHZmXcoUCCknIUGIcXFuUI6OXNlAS0yE0oBCbuyUsEi5c2f2vGzF+GZYu91fQplqYvwV4bxfs5KETBNJSlPeUxKk4ClKVSHcF/DJzF5nGpa+6tCiC6gOgBDsW5qz+Xwg51M8m8gZcCrkSX8bBupfaNDRqKkArTSq7pfFyB6hj5x30qVGFin9KlgNTa7Cohic07AF8eEQeFSyXZQDhTVH4gbK5A2235xoEXigUDggjoeXh1iHjhd0G6RVUkHN/Ekh/OEp2onIUaZYUl2SBYtSkubcyoeW2+gbDkIRm69waQ3V7t4RZDHxUVwVymo9g0cSngv2O7fES4e1qd9jB58mdOVLJlpEtSCZgUohaVoU8sAU4Jdy49rmQGSHuac/YzGimc6KgHNLtz6esVzVFuORnI4XKUB3SCnHeUCkvdiDY2isrhqJanSGsw7xIpta52AA8BAJvEpnaACQQpnUalM1JYKIQxdrEO1ovO4ouk1SVAXILnYt+WxybtbxuqdFrW5F9dIK0FIa+XxgttzblCA1XZFZUO4CS4Uk4y4d3d/Q8ob4drTMd0FLMx7zKzcVJB28bwLW8ETNJcsk3YC9TfE78wDbl1LmSCyRaM0ri7XYXT6xK01IIKTv+jHEGBjxUrUL0c4y1O17k2IvS/K2/jsC/o/6lKBS1TlNVQCQ4JU4LnNja/R44v+Pbas1QnuRpxSYB1c7DJ9besZ8jiqVEAKU5ZIdIa5YGx5u+1jho1ZcgB9ycmzn0ETHTNP4iwW4bo5cqUlEtIQkCyUhhcuW8SSYaCxEfy45N4OPlEdjyJ82P6REtM+0yOSwWIkGEuIcRElKVKSVAqCbXIcEu3IBMZC/4jmrU0uXTZ798uKi1Kbh+6OjlnzHdckuzPGMpdI3J2mQpyXHV8etmjJCQpRQhSVEAmxGAaS/Ig2I2isrRT5oIm4sQCUpbu0r+FNRcFQZh8R6MfR8DTJ7xmFNmJBpDEJBdyc0pvYvFUoxm7odJx81+/wD0IrQVTVpBXKVLSh1FLSyVVEsr8drcgwzZmNHUkl1mYGYAAt41G2OsGRqJMwughRBYqLlTNa6rtm/MGBayWFlBClihVXdXShViGWfxpvgR5vV4tmVx9+TpYZKcb/ombMExIU9IFwoKcixB+GwsSL/pF5YQbi9kh/8Ai9N+jnd7mFE8FlnNSzggFgPEW9OgsIZQEyEd1Cy6naxLlhZjyEZWl4LFbdIMtkiokAdN/PJPh7xISSLhgcJ/VX0gUtJ+JTvsGNKfCoBz1+UMS1vf7AhWqGvwUq7wfYe5/YH1gtN7b/R3HW3nApanUfE+wCfrB5aWIISfRg3jiL9Pj9TJFNOvNclOWTgnyN6eWBcb78/2i5QOXpb5QNQpcgOMkDPUgD3Hn42kzag7W269Rzj1kVGPwpHJfuSJZ2V6h/3jjUNgfA39D9YBqahd7Yy3ygkhCim9uR383hPU/wCRwp9d+Bq+G+Ce2G7jxBb1x7wRCgbgv4X+UUlgtc359IovTAm4D88H1F4tTb5F4CrS4IfII63BFoz1cDSS9a3tikC3QJbn4OecNdgfwrUPHvD/APV/eIKpg2SrwJSfQv8AOCydvsxCXwUIJUqYogAsOlJHed3LqJ9OURIl1EDn9vDC+IkZSoeP6lIIHrEaScKu6Umr8pwc4eKo63FGXpp8/n2Rk0s2tzXBoAMOg/SORPIDpIIN3yA7XsbjMDnSipKknCgU+oaM/wDoQ2WsXJDKxd98t194ufJC4NWcKApTuSCTjIBZhyzGTNWlAKlkBsqVnPPOYPouFUzAozJhaV2IQVf2yHcqp/Ps74ttEcW4UCjJ2bBKSSEukm2Ccg5McrX4J5EmnwuzfgmkMaUhm3Dnygq0FrZ63Eeal65UpbTCEgEJQE4AYkrUpRc8myopWQDttjVKBuA3Ld/GDS66Cgo5HTXH1KsuCV3ET4pw4rFRArBBFIOMC6ixIPq+IjhElcoJQ9SDi10E3Atanb9Y1ZayQ7NFTpRUVN3iGJ5+PM9Y6MoKSMcU4ytBSiB6nT1oKXZwz8vlEhwb4PsYuM9IySi4ujZGVozZfBCP/dW+OT3e94e00gpSElRUz3Obkn9YKY5zyhbJEZPCU3rKpl3ZSiR/1DJPpDK5qJablKE9aUjP1IHmIy+L8RnJJCKQ7Ukh+YXeq6gcJpON7gLSuBLmkqnEqdmryByShJDc8gP+HDbVtjxFFT3zVyfHz6/L+hnXcdJQ8gBQLNMLBLFwpqmuCUO72UbWMLydBNnIHbOX3JKQEllEd0BRIWAQbMEJYm77Om4chDMHIdidnzSBZL9AIXKNS5oAWkVF1MT8SmACWc00/wCYnnzwL8K65+/v+BMy9NKWJVSe1Ke0CW/CFG7AYqJZySNrQ3ogmY60rQoOzghV02IcHYnHN4vw7hK1uqcKSRYsKr/muSMY5+Dmh4AhIoQ0trdxKQ5JJKgcpqqLtc4fnmemx5Z7pR/cd5ZxVJjP8oeY9IGqUobHyuPrEabhlC6jMWqxDHBsAHvkMIPqtYEFIPxLJCeT2ydsxVk/D9O11X0f8kwzZW+OROoEttk/oPv9YIiQXJDUlrk7/qIbElLMb7+J3MV1c2mWsjZKiPIWinH+FQhcpu1XXRY9TKdRjwJ6DTOAoiygT41GoP6xpCKSJdKQnkAPQNF46mHDHFDbFGXLNzm5MloApHZ3HwZIzTzUOnMbZ5wcRMPJWLF0Zkw6gy1MBVUKFCk90nNy2HHhA0ztXf8AtoPmH+L/AJcvvm4T2X/1nP8Asff/AIfLww0DyhU7GlGuV0J6Nc4qImJQEsWKdy9tzs58xDjQKVrUlmfvEgeTuegtBz/mHaoRNPoDLnJUHBBHMEEWzFgsEs4w/l9g+kJL4DKV8RUSwS5IdhjZsWx9YErg8uWUlNTgu5O5DCq18k+sK3StkhVrqLx0rSpWrvAFhuL+Rjvs/vDGkTZ+fyEee0mOeXU+pNe7/wDDo5ZqGPbFlRpCPhWtPSqoeiwfaAz5k9CSUhEwgWDKQSfKr9IdrEQFx6LYjB6jffP379mIn+IJhLK000YPwqOwv3Qd3HmOpFJnHFLlrolKUpKQoywoBSyFBwKh3TvdyQCI9A8UnSEr+JIV4gH5xXODlFxY0ZRTuvv7+ZmT5ZVLYd0ljlmuCQ4xZw4xkYgHC1qYhiAFFjUSAxIKUlXeIBGSBclgwEM6zhYb+2VI5sokbfhJ+TZjN4hISlSVqJUbBP4RWHvYMCS2A/d3BIPl82CWCe1v5pnUjOOSNr9Dek6nZXr9eUMRnSSVJCqSHALHIfa/KLfzwlJUVkJQkEkm1IyT4R1tNrMiSWdUn1L+TDkxRt7H+Q/mBylWESjUAoCkkKBAUCMEEOCPKEZvE1JJAlLLEAWPeTuoMNjtG/P0inH2aCjHBcZ0niqyoBUhaXIc7B87XYv8940ahGUvB6DhSUOUJZy9Si5PO+SN4c/kzzHpb5w1ExsTrhcFMrk7k7YujR8z5C37wfbpEgxxMDdkJJHRSZJScjz38jFwY4mIJFJujsWewLC3piPOg6lyQpCwVmgUhJSju90knvGynbn0YeteIWkEMRDbnfIu32PMS5mpBBUhNJKXDp7oJDnL2D84NxUOilJSCopeqwKart6exjeTpk8oxeP6ZMybLrkmZ2ZSsNU4UCrvAgEd3lnv9IJybjSJx3GSl7DiVP18L+wiRKVmk/r5QXhms7RLmWUYzZ+fuD7c4ceGeR+BVEz6D+VXof0gUzUISoJKkhSiyQSAVEByADclo056zSaQ6mLDmWt7x57UJnqXLrkS1zJYJSsh6SRSpSVEs5Z2YWbk0HqMNppKA9YQUOxsf9I2B/8AjJ2/4cj+HwZtwyhewvnrGP8AxBq0yEBRQtaVGkpQmosSA7efoD5pOS76HimuHyn9/qEl6NKS4DZ92+kdJ0rLKnd+jNd/OzDyi+i4cZcsJS5TkOXIBL7gc4KuWRkZ8/LEWqba5KZQinx1+gKVLIdy5J8hyA8oHq9QEgBgXIBfADgEn1hi+4I8eUVWLYfpDJ88kNcUiunmBQcAgORfJbeCQrOlEpCQWY46XABbYW9I6ZPKABc23NzgW/Mrp8obvoVPauRgpjqI5JtcMeUK8SDgJBULhRKSxYPZ/H5RVkyLGt0nSLYpy4Q3TEx5vS6iYucuV26gpKUqPcZPeFmUQz2H28bGmRMQDWoLGxNm9B1Hp1YCmpcpkPjsaUh4TnIZR+9hB06gbsD8w2R0+kLTZr3bbz845v4k4vEo3zfBo03+9kzkqUgJQaVAvkh7EZAOFFJbdm3hLU8O1CgxVLUCmkuE3znuMzRpyZBBBLW8YYjTjhLLi251yVtqMrgxbTSSmSygCQDYYtgCw2YYidNNCx1FiLODuC28MPAOwCSVJDFV1cj9D1i6cLjSEi2pWF7MRNEUkzXH3eLueUYmmuGak76NKOjo6NZSdHR0dABBMS8dHEwAcDFgYiJeADgY544GOqgAkmIeOeJgA544mOjjABUiMbUaHUVLKVgpUoEAkkpD5DhhbYHbrG0YiABfQoWEATCCpy5GMlths0HUWD8rxzxxEAHm+Ja7tTLXKniUEkKUFJepIJrScgPa4uGH5o35elSQDcvfNjA/6XKZuzQxDfCMQyZQKaWDMzNZmZm5QLgKsV4jRLlqWpwEArNIdTJSXYC5taEtJPMxKVoDhQChUFCxDh3ukscZi44EoWTOUkCkAJBAYC4YKa9r7AAc3LLSoJoUp2sTdzveoktfHJoeLYkkgBmU3uonA5ZtyFtzHLlVXNjvDLNC6ZKgoqKnTcts3yDe/TEPOEci2yXBWm4O0Z2u1HZIqUOjOz82P2ekJf1uW4sbty5sPvpG+wWnBIezgjwIhedpiNnGfCOBqfw54/ixpv5eToYtSpcSKokuDbw9b+TW9YNIkbnnb6mLaVJCb7l2g0dHBpcajCTXKXn3M88krash44mOaOaNxScIS4tOIQ1BUlRZTO4HQC8OxWbKCgQoODENWqFatAJK1BKXSBYWG2cDOGtBBOJ/CfX6xXTaYS0gJc+Ju5yfvlB4zZGk+UX47a7NKIjBT/EC/wAqPQ/WCDja+SfQ/WLANt4h4yUcXWdk+h+sE/qauSfQ/WADTqjqozv6irkn0P1i6NcTsPf6wAPRzwr/ADZ5D3+sSNQekADIMTVC6J5faCVwAFeIeKdqYjtTAAUGOMDC4kqgAsYiOeOMAEkxDxEdABLxIMViYAJhTWNUnq/3984vqpxSzbmFajmHivIkn4Jf73iKTb3EWXFhiLBAUyQ+5HNiz8ri7QGZMVWEgFtyx8bH25/OGfrHLMCZDiBM7vUsdr2ZyCW9B7iIOoFYTdz7WJ/SDqG8T2Yd2vzg4DkX7fv0t79CccmGesFAi5QMxwOIGSrKlMZKuHzwpRE2xJYHYFS1M5SW+Jn2CU5Zo2ohogkx5mk1HZLCZqTMp7hKQUhQZiQwd782cZZy9JKqUuQSwfutdrsMgPsYapjqRCuKfYW10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08" name="AutoShape 12" descr="data:image/jpeg;base64,/9j/4AAQSkZJRgABAQAAAQABAAD/2wCEAAkGBhQSEBUUExQVFRUVFhYUGBYYFhcYFRcXFxUXGBUXFRgXHCYeFxojGRcXHy8gIycpLCwsGB8xNTAqNSYrLCoBCQoKDgwOGg8PGiwlHyQsLCwsLCwsLCwsLCwsLCwsLCwsLCwsLCwsLCwsLCwsLCwsLCwsLCwsLCwsLCwsLCwsLP/AABEIALwBDAMBIgACEQEDEQH/xAAbAAACAwEBAQAAAAAAAAAAAAADBAECBQAGB//EAD0QAAECBQIDBgQEBQQBBQAAAAECEQADEiExBEEFUWETInGBkaEysdHwQlLB4QYUFSPxM2JykhY0Q1Nzov/EABoBAAIDAQEAAAAAAAAAAAAAAAACAQMEBQb/xAAuEQACAgEEAQIEBgIDAAAAAAAAAQIRAwQSITFBE1EiYXHwBYGRodHhFDIjscH/2gAMAwEAAhEDEQA/APrQAiXiAREiLio4CIpixMcDABSl46jrFnETABWmOSIkkRQzRgEPS4fHLbP7iAiy+IGqf3mAcBqi4DP8+cCTLKkKBLqCjmwqSQUtyHwnzgitMCXL3Zw4YtcPaHpLsS2+gGomGpQBIUKaAHvhyeYdwXsAIbUiLCIUIVuxkqbZWz58t4LL0qj/ALfH6PFULUMFs28d+fPeJTOUDkkeXI/q0K78DL5hRoyLpVfezP7ffOMg6TWCp1FSSVMApIULAID2cPc3xULuBGmJy/zbuzDHKDfzuO6d/bqc2u0K0xk0ZcwalTAughEwE1pcqLlCktsClIu1llxFZmn1TqpUqyls5TdNYobvH8FWQPB2MbKZyFNcF/X9jCeu0U9SxRMQJRQoKSpJK63FCgoEWHL62WhrBaFM9KiJpCpYSpLvcmp0qbLUGnLuMbwVGIz5vCVKd58y5vdTZ2AU2RBtHw8y1EmYtYOAp7XJe5OxaLEqEbsbeA6icwLFIIuX25WED1GuQm2SNh+pjD1fErk2JUQlV7J7tQqNyMA4ijLmUWo+WW48TknLwjUlcVw4fwDfqY0JEtan+G2zH0c+cZH8OSVKUCtLgXc2OxSSBZ329hG9/VZI/Gnc2ubFANgHPxo/7CFwZJyjch8+OClUQJlk95rJIcb2Dlx5wlxPUpE1KzMmBKElPYhSAldYSQtT3BTdi7WPWNL+pSx+KxLOxZ25sxDJN8CJlapNVKSCWel9rY23Fuoi5uylKjFHF0GYEp7QBXduGZ3Dm7s7Bzz5kO8JJCXYmwLsbDm/h1hvV8STLAKgbmmwcuz3vbEL/wDkMk2BJezN0c77D5GG3sX00Wlrcfu8WfHSw8P1jNmcalglipmqYja2O9yIMMy+JS1C1Ts7WAwSBd2wR5Ho8uS7FSfQwpYGTEdqOfzHzgUx1f7U2FIIIU2Sos52+zEFJjNLUU+EPtDnn0gZ1A+/3ganFtjf9hFgiJnnpJxISDEiIKohMcFdI0kFgp4l4qDEnMAHBUTVFJpYOE1HYYfz2gLkhK0iotcYBBzzZiAfIiGSsVyoqvV0zKSHDJLhzS7i/wDtcevt2m0ASQRZipgMEK5jY4xyEMIltfcgAs+z/UxeDd7CqN8s6OjgI4Qo6Ojo6JgJIeJi2klk2IBSzh2LPEzZASHuSCLncY+/3ij1lu2jbXVglqbZ4kjYj1iqlXY2Nvf79oamady4N+uImWVRa9iEmxeILB/U9fHnFzKUDcFuhGPnDA0qeT+JJglnigUWzJ4pPMsoCVFyLizNzxz26HlGBrePqunvHvNgUuL7Xb6jmI9jqOGoWXIuzZI8Iw9bwjshVly2A4cbt4AekcvLPJzK3X1Olg9KlFrn6GFImTphFqQ9OKaknuqG6nLqZ7MY19B/CYQXUxUMHKt2A/KM+8O6JMuUmuZk3QNy24Dtn9IDIn1amtJIrUA/SwIPPB9osjxteTluuPawa7WPhLz7jcnjdNUtUpaBLUpFSgEBYSE9+W57wNQbmxhJE3SuSUrLsCFXSwUln22T42j0lIcuBt8m+sY6eN9xR7MJUErKUqDFQSRTYt+BSSfO7XjoGEJp+GypgrDlK/7oskMVOXDJd+9Z3ZukOabhyUqqBVbYkM5ASVYd6UgZbpGYvjawSEywWTYjBqloKGpqH+oSLE2G8PcO4qZiykoIFNQUXuGl5tZTrUCOg52AHJ6QSmwJf/PtFlSk7pB8hF1y38Y5Cnscj3gIFexQ/wDphgXcJGedhs/uYQXPquUpTd7JueYKvJizO3LOx2V3BaM5WjUm3xN6kc2+f7wmS6+EOTNVxiWFFLkqGQEk2YEm2wBvHTOLy0sSTSQC9KmYuzkCxLG3Twcs3RIU7pdy5YkF6aS7EG4sR4whqlyJS0haVMAku6lIF1Ugio4ZTcgfFsdEj0niKFFgXNzg7M/zH2DDDxj6TU6ZKgUpII7ososAGzdksQW6jcW24hgXKYkCISqJJjrmbcdHRExRAJAcgEgcy2IX00wksVBQKanYBtttjtvY5htou+mRKK+0Vd0vubhw4pYY2Y+UMpS2OZPrmLR0Q3ZMeCI6OjoUncSRHNHR1UAKRzR0WCogKgGsU12mKkMlRQSRcA3Yvs0U03B3BHarfnepLggsTY+LbQ8q4aKSwamRbny6A8vnFOWCasaE2mRw/hipaiSsrcMxAtd3zlyr1HJzoGK9oRkel4sFxgZpsT1PFkS10LcGkKdrMSUjF8g7N1hYcTVWkSUVoraaSqkyksWUEkd4EjAxv00dRKQfjSku1iAXbFujn1jpUtAcpCQ+WAv4tmJIAS+JAzlSqVgpSldRQRLIU7BK8EhriGZiQbEP8oyZnCFhSimapKSVKZIILlmJv3iG9thDfDdMZaTVMKwWIJDUhsZiGiTN4hw1cxIKPwgdbJIUkM4dwAD4Rj8P4UokLEwEvQ2C4ADgFWRTnnV5ejXxBUuYgBCTLmGZWsrCafjUilJ+OoJ2wATCep01S3VJqcrZSVcyspDPZySX2cHnF8tPCUtzHjqJRjtQzI4nOKZpMr+5LdKEmYhpzJcKSR8IK3F+vItQcV1OTJGASkKCqSUpKhUDekhd2u4heVolS1JUnT3BKgApmURYG7EO4fw6xq6XVTFr7yCgMbsfd99uucRoM4sniWoUlxJZwMljd7scBm/7dDDmjWZsopmJoJqTTvTgH0htMvmS21y/q8RNSwJBwCb3gAypvBEJF5i22HdNyADSKcskM2Gcbx0jhipbqQVAt+JQUwuWalumY1JMoAAlypskk8n6DyiytQh6SpL4Zw/Ue/vASAl6hQLr7qSCWyBcN3h0c35jkYOpLjbp0MDRqU/mBHNwfItygclpbbILi9gOXg97eG5gIBauVlQsRdQ5gcurerNCa2U1gb9CLXEbMwghwcco8vxDVrlrCAU1LBoSpSAFm6nS5CibbWbrFGWPlAH4doeyQUqWqYSpSqlBLsouE2AsHtDlXSM5Op1Df6SQWw4t4d5j6CHdMtRQCtNKruBtctudmMZmSMIjgIsBAJrTEkA38xcMQH9PWOzFGNsBO7TtLUhvhuRUm1QNi59Ns3hxEsDAAe5YC/UtmKaVBCRUSTY3yLY/zeCxMn4FivJ0dHQvqJ5BADXD3/S8UZMkccXKXSLYRcnSGI6E1apXTx39CILJ1H5m6HnGaGtwzltjIveCSVtB46Ojo2FDidHR0SBARVkmIEykg9dvA/tHNFJot8/AxEkmqY3zC8QkLmBFCqRU6j3h3aFW7qkn4infaEV6Od2sxQIU6ZgQCSwPc7IlyQwZeAOrvG0IG/eL22H3z+kcxP2NZkJ0eoAlsq6RSu/xjtE992+KgE+ahuCJUiakrLkGoFysUlPbA9xOU/27bXtfMbTQhreDImrClEuBTszF3yDzPsch4hPnkCNAZlcwzCmlRCkAKBpF004GyQd7lV4ZSEkKFiD6EEfuYzP/AByVSXUoAVAuU46kh8Nfa+HMef1uvKCpEgLY3KlKZ8hJcMyWDeQe4IJJxj2PCDm+Dc1es05qRMUpRqdIBW7hLd1XQlV3a3jFuHcKkzUOEqSQWN3JwrLb4tHkNLJWpVMt5iy9wAwZgLOKgCAQTgCwwY9xwXQzZUtlMokuRd227xOwbPLMWYMk5vrgsy4oQj3ya4Aji0LKnDcKB/4qt5gR034FKSSuxIANi2B3cxrMoesDJA84gzU+PQXjIHE5oT/6chvHkHLAPklhySTaD6fiSyTXKKQASFZBLikAcy8HAcjMo0sLUuwy6STZJHLb0gM3gcpS1KIPeUFEPYkY9/n4RWfOCwAnuqPxMe8mkjlu+D0eFTxQIUUmalLH8YLXuwUSOeHip5Yp0MosN/4xJ3CsEfERYu4s3MjneNRKGAH35xlS+KAqB7QKvSwIAdQdIAJcktzJvBtVrKgAgkE/F+ZI68nO/i0DzRUXIjaztRNCVihIdL1N3cj4Xa+X8hCM3S1KqIRUFFSSUuUkhrKNxa1mgyUNiJaOXk1M5PjofagbKfbxY+jP+sT3v9p9R9YvHRV6s/cNqLzFgBz9TfDAZhcaY1uk2JvzS5qLeNnfAxBNTNTgkjBcAmm9iSxAuN+sWkyyCSS5LYDBgLWcx6hcI5r5YSOjo6EHOhDUzQV5Fg2bk+EOzJlIJ5B4wV3ubxi1i3Y9nuacCqV+w+Zo2v4XiQIz9NqmDhlJN3DeDgux5bYh1M9JLA35Gx8gcx5jNgljb449/vo6sZqQVJa4t98oYlakHNj7QrExZptflwcdr2f3wJkwRn8mPgx0ZsubuLH7zB5Wt/MPMP8AKO9g/EcWXiXwv5/yYZ6eUeVyhyDS0dw2Z79SP8WgWk79/wAI9yNvIw6DFubLfCEhHyzgY5SXsYAkFJYG2wIt4DlF+0PJ/Bv1jNQ6ZKQfL3iwMVE14R16JpV3F0g0gnkxUSwNr1D0EFcjeAuomgJIIBqVSAbD4bufAGMDV/w8tZHeFO/q74Y+YMacng7zELm/3FyitaFXFNQKVCzVOGyNid4Wmcb7NRR2azSqkEXcOw2Z82fYc7ZtUpJJxLMU3G6DaHgyUpoRSkpKVvS72IYhw7G4L5bLRnhaALrmKIJACqXcIKR+IZDcnIHN4dHFzUCEEFiH+JBDEm4Yt3QAeoh6YCqxpA3YXNzuTh+kWYdZGGJep2JKLbsyNNpxMmUhah3VWIBSHH4WmGmzd3YAvGpMkBKmUBgAW+IsHUeZceXnHdqUJNIZqjVZ2apg/Xny8I89rv4imTUUEBILE0khwBg3uHvtiL5anHONJlbfpvk9NLUpIZJDbAglujg4hL+pJM7sypSlgpcfhBUlShZ3YAe4zdgaidOQKzMSEdQl7uwHdy1NrveAI4rIXL/uJFQz/bdySCVJbmQDscRVvk1TZa3GLGk8eSRZCzZB/ACy6QCylizqSHxfdoXmcRkLUorQXSS5NP4RMd6VWtKUGLPbnGjL0ssXoSxa4AHIi21wk+Q5QT+VlqPwoLXFgdyfmSfMwvA5mK0MmaEKCEkEieCQ5rHwkO4BFR9fOKTeFKK1K7WZQugdm4ZNJcqSSHqVuT9G0CEhRpAATa2ASSVt5s/WLFcZ5zd0IzKOgnE/66vAi4xy8zdx6mJOkn1D+7bJsW8APd+jYJjTfyMZ2o4nNStSUyFFIoZdiFuDUAlNwxADnn4OibZFmjUYgzISlcUKlhPZrAP4iFWzculhgAX3jRAhWq7A6ZKLukgEhi4cEXbcMbmCS0MAOQA9A0QJkA1nEEy/i3Cjs5YpDAbnvP5R6hvgw7VYzHRlo/iKWW+IOQNt1MDnz6RXV8QJdIsPBiRCTmoq2PGFstxDV1GkYG/M/T6Rl6nVpQz0ucAlnG7KIZ7ixIeDTZwAJPLr+jwlpAVqqqqSCSzuyjcM2AEqZ0qYg4uY505OTtmyMVFUio4UlSQTUmwyRUAAwwMsB4bYEGlfw4OawGbI5AWtmwjT08t7+3UHMN1xydTrHbhD8zTDEu2YZC06eYDJWSlaqEhaSuYmsEKcgBLubcoKng737RbnIcbvYscd4iNarpHMDHP9TwuC6jIl8IpUFVqLNY3dsef1OHtCp865UEBAu4Uzgm135PyciNJKC/39IR1kqtYFIpHeVzN+49rXc7lvGL4Svv8AUlRV/IvpddqpQLIlsz0vZwkBxewe/gNjHqtPqAtII/cHcHkY8mvWqST3amP++9gQAACL4HheK/1iam4lEKa7Euwu7MQRsBcvGnFqHCovozzx3yj10xT2Gfl1PhF3aMjgfECoKr7oD2VlnsX5UsejtGqS/wB/KOjGSnFNGZxp0wStSgv3k2LG4sWe/IteJROGKgfMHn9D6RlanhctbkJKVElVRO5Lks7O49IonQSZTKUAinCiq1QAbJF+6PT10ejKrE3xNqWqz8/ltA58sk1BnZiDYEfXPrCXCtYRJT202SpYDlSO6hie4wJcd0pHjB9TrEUsFh3FgoOQ7FmLxRkimmmuB1wUnzXTZ3qZuoUxHt4WjOTwycAR21TgXIU4YpNrtdmPjF+M68SZb3d7Nsd85sT7xmp4wpQN18jdI3azMSPqHZ4yabRyzR3RaSvyRkyqHAxq9KsyggrKrvc3UKQAMl7v4+MK8U/h2amUFSylSiWIfD2Dc7tHpuCaztZTl3BIuGNtyNotrykEOWBIJcsLEAeZJAjpx0kIKipre7Pn2sTqgodq/wANqqSeW9hjb9DBeHqX2grS4cMAxJuXxZyG9DHq9fLkzQHmI7u9QcA7G/37xGglykulBSWNyCCS1nLciSIP8W5XfH7lU4tMZm8QQkgKWEk4BsengOuInVT7hIZ8mzkDY9LtGDxbSPPNmDJUTyHwkxraZiGAZrHoWuD1GIzZscsackuEXwzbntYPUBaaeybIBfFNKnvtenA/WEEajUkIBDKyokIpPwEAEXwFgnZ97RshMdRGHd7lhion6kgCkhRpf/TCU3lufhVdq3yAdsE300zUOl0uK+/cXSyUinzKlWAekc2jUVLPj7GEdT29QMsAppDhVIFTl93dm6Z8C3a8AaI3P3j/ADFoxdLq9QpLhKC5Ie2wYkd9lB7DALbPbW0JUUf3GSrkL/qd3+bDEJJUShgGOKxjflvEAwnq+GJmKrJUCA1iGZ3uCGNzHpzGMz0VJIbI99r+MeXkS06dSJCUTCk1sr4kppv31Evcm0aGp4WlKfjmPdrh3O7gbP8AMbmM0cPKEq7NRqP5maxJtYtnkfCMuokv9S7EvJCpnaTAAAUi4WlV0qYXs4dqrKDEA3LlMamkQLpLbKHqXI9oT0umpDgF6Uhi5YB7AB2Dk2ctjaNVEsAYb5+fOONrMijHb5f7G7Em+SwDYhfWTZgYoTUGLpte4a5uMn0gk6eEAOTcsLFRNibBIfAJ8oGvXJTNEsnvKTUMAHNh1sT5GOUot+LLhNHFZoWlJQkFRIAKg6mAcpv8nZ32jVXNAsSxN/FmdueR6iMYrE9IXSkTJSgQ1BLFq0pXdiUuLEHDs8OTNKlzn4q0saVJLUqYvZJHzPRplGP0JVi+opnEPWhSDdqgwN1JqS1yACGN7bEg6EmQAL5Nz9PIMPKKleLYIbfcD5GDQSdpUMk0CXqUpdNQBNhcZOP25wpoZ1BJXNSpJCaR2hU1WM5cXqy3SCz+Gy1KKi4UW3IuGZuRttBNL/DyWchaBdNIU4Y2NzsRb6RrwaWWdfAvqzPkyrG+RlKkrAIZQyDYjDgjyMVWhRQpKVqQFAh0liCR8SbWId7QWXwZHZmXcoUCCknIUGIcXFuUI6OXNlAS0yE0oBCbuyUsEi5c2f2vGzF+GZYu91fQplqYvwV4bxfs5KETBNJSlPeUxKk4ClKVSHcF/DJzF5nGpa+6tCiC6gOgBDsW5qz+Xwg51M8m8gZcCrkSX8bBupfaNDRqKkArTSq7pfFyB6hj5x30qVGFin9KlgNTa7Cohic07AF8eEQeFSyXZQDhTVH4gbK5A2235xoEXigUDggjoeXh1iHjhd0G6RVUkHN/Ekh/OEp2onIUaZYUl2SBYtSkubcyoeW2+gbDkIRm69waQ3V7t4RZDHxUVwVymo9g0cSngv2O7fES4e1qd9jB58mdOVLJlpEtSCZgUohaVoU8sAU4Jdy49rmQGSHuac/YzGimc6KgHNLtz6esVzVFuORnI4XKUB3SCnHeUCkvdiDY2isrhqJanSGsw7xIpta52AA8BAJvEpnaACQQpnUalM1JYKIQxdrEO1ovO4ouk1SVAXILnYt+WxybtbxuqdFrW5F9dIK0FIa+XxgttzblCA1XZFZUO4CS4Uk4y4d3d/Q8ob4drTMd0FLMx7zKzcVJB28bwLW8ETNJcsk3YC9TfE78wDbl1LmSCyRaM0ri7XYXT6xK01IIKTv+jHEGBjxUrUL0c4y1O17k2IvS/K2/jsC/o/6lKBS1TlNVQCQ4JU4LnNja/R44v+Pbas1QnuRpxSYB1c7DJ9besZ8jiqVEAKU5ZIdIa5YGx5u+1jho1ZcgB9ycmzn0ETHTNP4iwW4bo5cqUlEtIQkCyUhhcuW8SSYaCxEfy45N4OPlEdjyJ82P6REtM+0yOSwWIkGEuIcRElKVKSVAqCbXIcEu3IBMZC/4jmrU0uXTZ798uKi1Kbh+6OjlnzHdckuzPGMpdI3J2mQpyXHV8etmjJCQpRQhSVEAmxGAaS/Ig2I2isrRT5oIm4sQCUpbu0r+FNRcFQZh8R6MfR8DTJ7xmFNmJBpDEJBdyc0pvYvFUoxm7odJx81+/wD0IrQVTVpBXKVLSh1FLSyVVEsr8drcgwzZmNHUkl1mYGYAAt41G2OsGRqJMwughRBYqLlTNa6rtm/MGBayWFlBClihVXdXShViGWfxpvgR5vV4tmVx9+TpYZKcb/ombMExIU9IFwoKcixB+GwsSL/pF5YQbi9kh/8Ai9N+jnd7mFE8FlnNSzggFgPEW9OgsIZQEyEd1Cy6naxLlhZjyEZWl4LFbdIMtkiokAdN/PJPh7xISSLhgcJ/VX0gUtJ+JTvsGNKfCoBz1+UMS1vf7AhWqGvwUq7wfYe5/YH1gtN7b/R3HW3nApanUfE+wCfrB5aWIISfRg3jiL9Pj9TJFNOvNclOWTgnyN6eWBcb78/2i5QOXpb5QNQpcgOMkDPUgD3Hn42kzag7W269Rzj1kVGPwpHJfuSJZ2V6h/3jjUNgfA39D9YBqahd7Yy3ygkhCim9uR383hPU/wCRwp9d+Bq+G+Ce2G7jxBb1x7wRCgbgv4X+UUlgtc359IovTAm4D88H1F4tTb5F4CrS4IfII63BFoz1cDSS9a3tikC3QJbn4OecNdgfwrUPHvD/APV/eIKpg2SrwJSfQv8AOCydvsxCXwUIJUqYogAsOlJHed3LqJ9OURIl1EDn9vDC+IkZSoeP6lIIHrEaScKu6Umr8pwc4eKo63FGXpp8/n2Rk0s2tzXBoAMOg/SORPIDpIIN3yA7XsbjMDnSipKknCgU+oaM/wDoQ2WsXJDKxd98t194ufJC4NWcKApTuSCTjIBZhyzGTNWlAKlkBsqVnPPOYPouFUzAozJhaV2IQVf2yHcqp/Ps74ttEcW4UCjJ2bBKSSEukm2Ccg5McrX4J5EmnwuzfgmkMaUhm3Dnygq0FrZ63Eeal65UpbTCEgEJQE4AYkrUpRc8myopWQDttjVKBuA3Ld/GDS66Cgo5HTXH1KsuCV3ET4pw4rFRArBBFIOMC6ixIPq+IjhElcoJQ9SDi10E3Atanb9Y1ZayQ7NFTpRUVN3iGJ5+PM9Y6MoKSMcU4ytBSiB6nT1oKXZwz8vlEhwb4PsYuM9IySi4ujZGVozZfBCP/dW+OT3e94e00gpSElRUz3Obkn9YKY5zyhbJEZPCU3rKpl3ZSiR/1DJPpDK5qJablKE9aUjP1IHmIy+L8RnJJCKQ7Ukh+YXeq6gcJpON7gLSuBLmkqnEqdmryByShJDc8gP+HDbVtjxFFT3zVyfHz6/L+hnXcdJQ8gBQLNMLBLFwpqmuCUO72UbWMLydBNnIHbOX3JKQEllEd0BRIWAQbMEJYm77Om4chDMHIdidnzSBZL9AIXKNS5oAWkVF1MT8SmACWc00/wCYnnzwL8K65+/v+BMy9NKWJVSe1Ke0CW/CFG7AYqJZySNrQ3ogmY60rQoOzghV02IcHYnHN4vw7hK1uqcKSRYsKr/muSMY5+Dmh4AhIoQ0trdxKQ5JJKgcpqqLtc4fnmemx5Z7pR/cd5ZxVJjP8oeY9IGqUobHyuPrEabhlC6jMWqxDHBsAHvkMIPqtYEFIPxLJCeT2ydsxVk/D9O11X0f8kwzZW+OROoEttk/oPv9YIiQXJDUlrk7/qIbElLMb7+J3MV1c2mWsjZKiPIWinH+FQhcpu1XXRY9TKdRjwJ6DTOAoiygT41GoP6xpCKSJdKQnkAPQNF46mHDHFDbFGXLNzm5MloApHZ3HwZIzTzUOnMbZ5wcRMPJWLF0Zkw6gy1MBVUKFCk90nNy2HHhA0ztXf8AtoPmH+L/AJcvvm4T2X/1nP8Asff/AIfLww0DyhU7GlGuV0J6Nc4qImJQEsWKdy9tzs58xDjQKVrUlmfvEgeTuegtBz/mHaoRNPoDLnJUHBBHMEEWzFgsEs4w/l9g+kJL4DKV8RUSwS5IdhjZsWx9YErg8uWUlNTgu5O5DCq18k+sK3StkhVrqLx0rSpWrvAFhuL+Rjvs/vDGkTZ+fyEee0mOeXU+pNe7/wDDo5ZqGPbFlRpCPhWtPSqoeiwfaAz5k9CSUhEwgWDKQSfKr9IdrEQFx6LYjB6jffP379mIn+IJhLK000YPwqOwv3Qd3HmOpFJnHFLlrolKUpKQoywoBSyFBwKh3TvdyQCI9A8UnSEr+JIV4gH5xXODlFxY0ZRTuvv7+ZmT5ZVLYd0ljlmuCQ4xZw4xkYgHC1qYhiAFFjUSAxIKUlXeIBGSBclgwEM6zhYb+2VI5sokbfhJ+TZjN4hISlSVqJUbBP4RWHvYMCS2A/d3BIPl82CWCe1v5pnUjOOSNr9Dek6nZXr9eUMRnSSVJCqSHALHIfa/KLfzwlJUVkJQkEkm1IyT4R1tNrMiSWdUn1L+TDkxRt7H+Q/mBylWESjUAoCkkKBAUCMEEOCPKEZvE1JJAlLLEAWPeTuoMNjtG/P0inH2aCjHBcZ0niqyoBUhaXIc7B87XYv8940ahGUvB6DhSUOUJZy9Si5PO+SN4c/kzzHpb5w1ExsTrhcFMrk7k7YujR8z5C37wfbpEgxxMDdkJJHRSZJScjz38jFwY4mIJFJujsWewLC3piPOg6lyQpCwVmgUhJSju90knvGynbn0YeteIWkEMRDbnfIu32PMS5mpBBUhNJKXDp7oJDnL2D84NxUOilJSCopeqwKart6exjeTpk8oxeP6ZMybLrkmZ2ZSsNU4UCrvAgEd3lnv9IJybjSJx3GSl7DiVP18L+wiRKVmk/r5QXhms7RLmWUYzZ+fuD7c4ceGeR+BVEz6D+VXof0gUzUISoJKkhSiyQSAVEByADclo056zSaQ6mLDmWt7x57UJnqXLrkS1zJYJSsh6SRSpSVEs5Z2YWbk0HqMNppKA9YQUOxsf9I2B/8AjJ2/4cj+HwZtwyhewvnrGP8AxBq0yEBRQtaVGkpQmosSA7efoD5pOS76HimuHyn9/qEl6NKS4DZ92+kdJ0rLKnd+jNd/OzDyi+i4cZcsJS5TkOXIBL7gc4KuWRkZ8/LEWqba5KZQinx1+gKVLIdy5J8hyA8oHq9QEgBgXIBfADgEn1hi+4I8eUVWLYfpDJ88kNcUiunmBQcAgORfJbeCQrOlEpCQWY46XABbYW9I6ZPKABc23NzgW/Mrp8obvoVPauRgpjqI5JtcMeUK8SDgJBULhRKSxYPZ/H5RVkyLGt0nSLYpy4Q3TEx5vS6iYucuV26gpKUqPcZPeFmUQz2H28bGmRMQDWoLGxNm9B1Hp1YCmpcpkPjsaUh4TnIZR+9hB06gbsD8w2R0+kLTZr3bbz845v4k4vEo3zfBo03+9kzkqUgJQaVAvkh7EZAOFFJbdm3hLU8O1CgxVLUCmkuE3znuMzRpyZBBBLW8YYjTjhLLi251yVtqMrgxbTSSmSygCQDYYtgCw2YYidNNCx1FiLODuC28MPAOwCSVJDFV1cj9D1i6cLjSEi2pWF7MRNEUkzXH3eLueUYmmuGak76NKOjo6NZSdHR0dABBMS8dHEwAcDFgYiJeADgY544GOqgAkmIeOeJgA544mOjjABUiMbUaHUVLKVgpUoEAkkpD5DhhbYHbrG0YiABfQoWEATCCpy5GMlths0HUWD8rxzxxEAHm+Ja7tTLXKniUEkKUFJepIJrScgPa4uGH5o35elSQDcvfNjA/6XKZuzQxDfCMQyZQKaWDMzNZmZm5QLgKsV4jRLlqWpwEArNIdTJSXYC5taEtJPMxKVoDhQChUFCxDh3ukscZi44EoWTOUkCkAJBAYC4YKa9r7AAc3LLSoJoUp2sTdzveoktfHJoeLYkkgBmU3uonA5ZtyFtzHLlVXNjvDLNC6ZKgoqKnTcts3yDe/TEPOEci2yXBWm4O0Z2u1HZIqUOjOz82P2ekJf1uW4sbty5sPvpG+wWnBIezgjwIhedpiNnGfCOBqfw54/ixpv5eToYtSpcSKokuDbw9b+TW9YNIkbnnb6mLaVJCb7l2g0dHBpcajCTXKXn3M88krash44mOaOaNxScIS4tOIQ1BUlRZTO4HQC8OxWbKCgQoODENWqFatAJK1BKXSBYWG2cDOGtBBOJ/CfX6xXTaYS0gJc+Ju5yfvlB4zZGk+UX47a7NKIjBT/EC/wAqPQ/WCDja+SfQ/WLANt4h4yUcXWdk+h+sE/qauSfQ/WADTqjqozv6irkn0P1i6NcTsPf6wAPRzwr/ADZ5D3+sSNQekADIMTVC6J5faCVwAFeIeKdqYjtTAAUGOMDC4kqgAsYiOeOMAEkxDxEdABLxIMViYAJhTWNUnq/3984vqpxSzbmFajmHivIkn4Jf73iKTb3EWXFhiLBAUyQ+5HNiz8ri7QGZMVWEgFtyx8bH25/OGfrHLMCZDiBM7vUsdr2ZyCW9B7iIOoFYTdz7WJ/SDqG8T2Yd2vzg4DkX7fv0t79CccmGesFAi5QMxwOIGSrKlMZKuHzwpRE2xJYHYFS1M5SW+Jn2CU5Zo2ohogkx5mk1HZLCZqTMp7hKQUhQZiQwd782cZZy9JKqUuQSwfutdrsMgPsYapjqRCuKfYW10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10" name="AutoShape 14" descr="Resultado de imagen de mapa españa euro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2" name="21 Imagen" descr="SALA DE JUNT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357694"/>
            <a:ext cx="4357718" cy="2147011"/>
          </a:xfrm>
          <a:prstGeom prst="rect">
            <a:avLst/>
          </a:prstGeom>
        </p:spPr>
      </p:pic>
      <p:pic>
        <p:nvPicPr>
          <p:cNvPr id="25" name="24 Imagen" descr="Alhambra-a-noch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642918"/>
            <a:ext cx="5238760" cy="2501508"/>
          </a:xfrm>
          <a:prstGeom prst="rect">
            <a:avLst/>
          </a:prstGeom>
        </p:spPr>
      </p:pic>
      <p:pic>
        <p:nvPicPr>
          <p:cNvPr id="26" name="25 Imagen" descr="índic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2928934"/>
            <a:ext cx="2786082" cy="1854011"/>
          </a:xfrm>
          <a:prstGeom prst="rect">
            <a:avLst/>
          </a:prstGeom>
        </p:spPr>
      </p:pic>
      <p:pic>
        <p:nvPicPr>
          <p:cNvPr id="12" name="11 Imagen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78" y="3571876"/>
            <a:ext cx="1903929" cy="2865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57158" y="500042"/>
            <a:ext cx="8329642" cy="607223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ar-SA" sz="1800" b="1" dirty="0" smtClean="0">
                <a:solidFill>
                  <a:srgbClr val="FFD85D"/>
                </a:solidFill>
              </a:rPr>
              <a:t>يوفّر مقرّنا مساحات متنوّعة ومتعدّدة الإستعمال ومجهّزة بأنظمة سمعية وبصرية، كقاعة المؤتمرات وصالات وفضاءات مفتوحة.</a:t>
            </a:r>
            <a:endParaRPr lang="es-ES" sz="1800" dirty="0">
              <a:solidFill>
                <a:srgbClr val="FFD85D"/>
              </a:solidFill>
            </a:endParaRPr>
          </a:p>
        </p:txBody>
      </p:sp>
      <p:pic>
        <p:nvPicPr>
          <p:cNvPr id="3" name="2 Imagen" descr="SALON DE ACT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2071678"/>
            <a:ext cx="5194928" cy="3143272"/>
          </a:xfrm>
          <a:prstGeom prst="rect">
            <a:avLst/>
          </a:prstGeom>
        </p:spPr>
      </p:pic>
      <p:pic>
        <p:nvPicPr>
          <p:cNvPr id="5" name="4 Imagen" descr="Panoramica Salon de Act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2786058"/>
            <a:ext cx="1856418" cy="1285884"/>
          </a:xfrm>
          <a:prstGeom prst="rect">
            <a:avLst/>
          </a:prstGeom>
        </p:spPr>
      </p:pic>
      <p:pic>
        <p:nvPicPr>
          <p:cNvPr id="6" name="5 Imagen" descr="salon de actos 2 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1428736"/>
            <a:ext cx="1857388" cy="1330608"/>
          </a:xfrm>
          <a:prstGeom prst="rect">
            <a:avLst/>
          </a:prstGeom>
        </p:spPr>
      </p:pic>
      <p:pic>
        <p:nvPicPr>
          <p:cNvPr id="9" name="8 Imagen" descr="SALÓN DE ACTOS  CON CIN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4000504"/>
            <a:ext cx="2928958" cy="1945352"/>
          </a:xfrm>
          <a:prstGeom prst="rect">
            <a:avLst/>
          </a:prstGeom>
        </p:spPr>
      </p:pic>
      <p:pic>
        <p:nvPicPr>
          <p:cNvPr id="12" name="11 Imagen" descr="SALON DESDE CABINA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1571612"/>
            <a:ext cx="2928958" cy="2076897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3286116" y="5429264"/>
            <a:ext cx="5664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b="1" dirty="0" smtClean="0">
                <a:latin typeface="Calibri" pitchFamily="34" charset="0"/>
                <a:ea typeface="Calibri" pitchFamily="34" charset="0"/>
              </a:rPr>
              <a:t> قاعة المؤتمرات: </a:t>
            </a:r>
            <a:r>
              <a:rPr lang="ar-SA" dirty="0" smtClean="0">
                <a:latin typeface="Calibri" pitchFamily="34" charset="0"/>
                <a:ea typeface="Calibri" pitchFamily="34" charset="0"/>
              </a:rPr>
              <a:t>تسع ثمانون شخصا وتتوفّر على مقصورات للتّرجمة الفورية.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00034" y="500042"/>
            <a:ext cx="8186766" cy="142876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s-ES" sz="1800" dirty="0" smtClean="0"/>
              <a:t>	</a:t>
            </a:r>
            <a:r>
              <a:rPr lang="es-ES" sz="1800" dirty="0" smtClean="0"/>
              <a:t> </a:t>
            </a:r>
            <a:r>
              <a:rPr lang="ar-SA" sz="1800" b="1" dirty="0" smtClean="0"/>
              <a:t>صالة الإجتماعات</a:t>
            </a:r>
            <a:r>
              <a:rPr lang="ar-SA" sz="1800" dirty="0" smtClean="0"/>
              <a:t>: هو فضاء مخصّص للندوات والورشات والموائد المستديرة والعروض</a:t>
            </a:r>
            <a:r>
              <a:rPr lang="ar-SA" sz="1800" dirty="0" smtClean="0"/>
              <a:t>.</a:t>
            </a:r>
            <a:r>
              <a:rPr lang="es-ES" sz="1800" b="1" dirty="0" smtClean="0"/>
              <a:t> </a:t>
            </a:r>
          </a:p>
          <a:p>
            <a:pPr algn="r">
              <a:buNone/>
            </a:pPr>
            <a:r>
              <a:rPr lang="ar-SA" sz="1800" b="1" dirty="0" smtClean="0"/>
              <a:t>تتميّز بديكورها الرائع الذي نفّذه الفنّان الشهير خوليو خوستي.</a:t>
            </a:r>
            <a:endParaRPr lang="es-ES" sz="1800" dirty="0" smtClean="0"/>
          </a:p>
          <a:p>
            <a:pPr algn="r">
              <a:buNone/>
            </a:pPr>
            <a:r>
              <a:rPr lang="es-ES" sz="1800" b="1" dirty="0" smtClean="0"/>
              <a:t> </a:t>
            </a:r>
          </a:p>
          <a:p>
            <a:endParaRPr lang="es-ES" dirty="0"/>
          </a:p>
        </p:txBody>
      </p:sp>
      <p:pic>
        <p:nvPicPr>
          <p:cNvPr id="4" name="3 Imagen" descr="DSC_95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071678"/>
            <a:ext cx="3071834" cy="2040248"/>
          </a:xfrm>
          <a:prstGeom prst="rect">
            <a:avLst/>
          </a:prstGeom>
        </p:spPr>
      </p:pic>
      <p:pic>
        <p:nvPicPr>
          <p:cNvPr id="6" name="5 Imagen" descr="DSC_95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1928803"/>
            <a:ext cx="2928958" cy="4409894"/>
          </a:xfrm>
          <a:prstGeom prst="rect">
            <a:avLst/>
          </a:prstGeom>
        </p:spPr>
      </p:pic>
      <p:pic>
        <p:nvPicPr>
          <p:cNvPr id="2052" name="Picture 4" descr="C:\Users\Usuario\Desktop\FUNDACIÓN\FOTOS INSTITUCIONAL FUNDEA\Sala Juntas\DSC_8377p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000372"/>
            <a:ext cx="1785950" cy="2687626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357694"/>
            <a:ext cx="3071834" cy="203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14282" y="571480"/>
            <a:ext cx="6500858" cy="1285884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ar-SA" sz="1800" b="1" dirty="0" smtClean="0">
                <a:cs typeface="+mj-cs"/>
              </a:rPr>
              <a:t>أمّا </a:t>
            </a:r>
            <a:r>
              <a:rPr lang="ar-SA" sz="1800" b="1" dirty="0" smtClean="0">
                <a:cs typeface="+mj-cs"/>
              </a:rPr>
              <a:t>الفناء المركزي</a:t>
            </a:r>
            <a:r>
              <a:rPr lang="ar-SA" sz="1800" dirty="0" smtClean="0">
                <a:cs typeface="+mj-cs"/>
              </a:rPr>
              <a:t>: فهو فضاء يمكن توظيفه للمعارض </a:t>
            </a:r>
            <a:r>
              <a:rPr lang="ar-SA" sz="1800" dirty="0" smtClean="0">
                <a:cs typeface="+mj-cs"/>
              </a:rPr>
              <a:t>الفنّية </a:t>
            </a:r>
            <a:r>
              <a:rPr lang="ar-SA" sz="1800" dirty="0" smtClean="0">
                <a:cs typeface="+mj-cs"/>
              </a:rPr>
              <a:t>والحفلات الموسيقية والعروض وغيرها. كلّ ذلك تحت سقف زجاجي مذهل يخترقه ضوء الجنوب من خلال بلّوراته البيضاء والزرقاء. </a:t>
            </a:r>
            <a:endParaRPr lang="es-ES" sz="1800" dirty="0" smtClean="0">
              <a:cs typeface="+mj-cs"/>
            </a:endParaRPr>
          </a:p>
          <a:p>
            <a:pPr algn="r">
              <a:buNone/>
            </a:pPr>
            <a:r>
              <a:rPr lang="es-ES" sz="1400" b="1" dirty="0" smtClean="0">
                <a:solidFill>
                  <a:srgbClr val="FFC000"/>
                </a:solidFill>
              </a:rPr>
              <a:t>	</a:t>
            </a:r>
            <a:endParaRPr lang="es-ES" sz="1600" b="1" dirty="0" smtClean="0"/>
          </a:p>
          <a:p>
            <a:endParaRPr lang="es-ES" dirty="0"/>
          </a:p>
        </p:txBody>
      </p:sp>
      <p:pic>
        <p:nvPicPr>
          <p:cNvPr id="4" name="3 Imagen" descr="UN ESPACIO PARA EL DIÁLOGO Y LA COOPERACIÓ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785926"/>
            <a:ext cx="1928825" cy="2951536"/>
          </a:xfrm>
          <a:prstGeom prst="rect">
            <a:avLst/>
          </a:prstGeom>
        </p:spPr>
      </p:pic>
      <p:pic>
        <p:nvPicPr>
          <p:cNvPr id="5" name="4 Imagen" descr="PATIO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1785926"/>
            <a:ext cx="3071834" cy="2047889"/>
          </a:xfrm>
          <a:prstGeom prst="rect">
            <a:avLst/>
          </a:prstGeom>
        </p:spPr>
      </p:pic>
      <p:pic>
        <p:nvPicPr>
          <p:cNvPr id="6" name="5 Imagen" descr="PATIO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3914589"/>
            <a:ext cx="4000528" cy="2657683"/>
          </a:xfrm>
          <a:prstGeom prst="rect">
            <a:avLst/>
          </a:prstGeom>
        </p:spPr>
      </p:pic>
      <p:pic>
        <p:nvPicPr>
          <p:cNvPr id="7" name="6 Imagen" descr="PATIO CAF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3929065"/>
            <a:ext cx="1785950" cy="2678925"/>
          </a:xfrm>
          <a:prstGeom prst="rect">
            <a:avLst/>
          </a:prstGeom>
        </p:spPr>
      </p:pic>
      <p:pic>
        <p:nvPicPr>
          <p:cNvPr id="8" name="7 Imagen" descr="PATIO reunió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6" y="1785926"/>
            <a:ext cx="3074245" cy="20418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4810683"/>
            <a:ext cx="2000264" cy="165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Usuario\Desktop\FUNDACIÓN\FOTOS INSTITUCIONAL FUNDEA\PATIO\amazigh pq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54" y="428604"/>
            <a:ext cx="1571636" cy="129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14282" y="1000108"/>
            <a:ext cx="3714776" cy="264320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ar-SA" sz="1800" b="1" dirty="0" smtClean="0"/>
              <a:t>تتوفّر </a:t>
            </a:r>
            <a:r>
              <a:rPr lang="ar-SA" sz="1800" b="1" dirty="0" smtClean="0"/>
              <a:t>المؤسسة </a:t>
            </a:r>
            <a:r>
              <a:rPr lang="ar-SA" sz="1800" b="1" dirty="0" smtClean="0"/>
              <a:t>الأوروبية العربية على فضاءات أخرى.</a:t>
            </a:r>
            <a:endParaRPr lang="es-ES" sz="1800" dirty="0" smtClean="0"/>
          </a:p>
          <a:p>
            <a:pPr algn="r">
              <a:buNone/>
            </a:pPr>
            <a:r>
              <a:rPr lang="es-ES" sz="2000" b="1" dirty="0" smtClean="0">
                <a:solidFill>
                  <a:srgbClr val="FFC000"/>
                </a:solidFill>
              </a:rPr>
              <a:t>    </a:t>
            </a:r>
            <a:r>
              <a:rPr lang="es-ES" sz="2000" b="1" dirty="0" smtClean="0"/>
              <a:t> </a:t>
            </a:r>
            <a:endParaRPr lang="es-ES" sz="1800" b="1" dirty="0" smtClean="0"/>
          </a:p>
          <a:p>
            <a:pPr algn="r">
              <a:buNone/>
            </a:pPr>
            <a:r>
              <a:rPr lang="ar-SA" sz="1800" b="1" dirty="0" smtClean="0"/>
              <a:t>صالات متعدّدة ومجهزة للإجتماعات والورشات والدورات التدريبية. </a:t>
            </a:r>
            <a:endParaRPr lang="es-ES" sz="1800" dirty="0" smtClean="0"/>
          </a:p>
          <a:p>
            <a:pPr algn="r">
              <a:buNone/>
            </a:pPr>
            <a:r>
              <a:rPr lang="es-ES" sz="1800" b="1" dirty="0" smtClean="0"/>
              <a:t>      </a:t>
            </a:r>
            <a:endParaRPr lang="es-ES" sz="1800" b="1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500042"/>
            <a:ext cx="466987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2" name="Picture 4" descr="C:\Users\Usuario\Desktop\FUNDACIÓN\FOTOS INSTITUCIONAL FUNDEA\SALA SEMINARIO\SALA SEMINARIO pq con gen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714752"/>
            <a:ext cx="3429024" cy="2286016"/>
          </a:xfrm>
          <a:prstGeom prst="rect">
            <a:avLst/>
          </a:prstGeom>
          <a:noFill/>
        </p:spPr>
      </p:pic>
      <p:pic>
        <p:nvPicPr>
          <p:cNvPr id="63494" name="Picture 6" descr="C:\Users\Usuario\Desktop\FUNDACIÓN\FOTOS INSTITUCIONAL FUNDEA\SALA SEMINARIO\sala cursos p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143380"/>
            <a:ext cx="2928958" cy="2090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85786" y="285728"/>
            <a:ext cx="7643866" cy="71438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ar-SA" b="1" dirty="0" smtClean="0">
                <a:solidFill>
                  <a:srgbClr val="FFD85D"/>
                </a:solidFill>
              </a:rPr>
              <a:t>أسعار تأجير </a:t>
            </a:r>
            <a:r>
              <a:rPr lang="ar-SA" b="1" dirty="0" smtClean="0">
                <a:solidFill>
                  <a:srgbClr val="FFD85D"/>
                </a:solidFill>
              </a:rPr>
              <a:t>القاعات</a:t>
            </a:r>
            <a:endParaRPr lang="es-ES" dirty="0" smtClean="0">
              <a:solidFill>
                <a:srgbClr val="FFD85D"/>
              </a:solidFill>
            </a:endParaRPr>
          </a:p>
          <a:p>
            <a:pPr algn="r">
              <a:buNone/>
            </a:pPr>
            <a:r>
              <a:rPr lang="es-ES" b="1" dirty="0" smtClean="0">
                <a:solidFill>
                  <a:srgbClr val="FFC000"/>
                </a:solidFill>
              </a:rPr>
              <a:t>    </a:t>
            </a:r>
            <a:endParaRPr lang="es-ES" sz="2400" b="1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28596" y="714356"/>
            <a:ext cx="8215370" cy="657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ar-SA" sz="12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r"/>
            <a:r>
              <a:rPr lang="ar-SA" b="1" dirty="0" smtClean="0">
                <a:solidFill>
                  <a:srgbClr val="FFD85D"/>
                </a:solidFill>
              </a:rPr>
              <a:t>نعرض </a:t>
            </a:r>
            <a:r>
              <a:rPr lang="ar-SA" b="1" dirty="0" smtClean="0">
                <a:solidFill>
                  <a:srgbClr val="FFD85D"/>
                </a:solidFill>
              </a:rPr>
              <a:t>فيما يلي الأسعار السارية المفعول لسنة 2020 مقابل استخدام مرافق المؤسسة الأوروبية العربية للدراسات العليا، وذلك من الإثنين إلى الخميس في الصباح والمساء ويوم الجمعة في الفترة الصباحية:</a:t>
            </a:r>
            <a:endParaRPr lang="es-ES" dirty="0" smtClean="0">
              <a:solidFill>
                <a:srgbClr val="FFD85D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s-E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ar-SA" b="1" dirty="0" smtClean="0">
                <a:solidFill>
                  <a:srgbClr val="FF0000"/>
                </a:solidFill>
              </a:rPr>
              <a:t>قاعة </a:t>
            </a:r>
            <a:r>
              <a:rPr lang="ar-SA" b="1" dirty="0" smtClean="0">
                <a:solidFill>
                  <a:srgbClr val="FF0000"/>
                </a:solidFill>
              </a:rPr>
              <a:t>المؤتمرات.- 560 يورو ليوم كامل – و310 يورو لنصف </a:t>
            </a:r>
            <a:r>
              <a:rPr lang="ar-SA" b="1" dirty="0" smtClean="0">
                <a:solidFill>
                  <a:srgbClr val="FF0000"/>
                </a:solidFill>
              </a:rPr>
              <a:t>يوم</a:t>
            </a:r>
            <a:endParaRPr kumimoji="0" lang="ar-S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>
              <a:buFont typeface="Arial" pitchFamily="34" charset="0"/>
              <a:buChar char="•"/>
            </a:pPr>
            <a:r>
              <a:rPr lang="ar-SA" b="1" dirty="0" smtClean="0"/>
              <a:t>مدرّج يسع ل </a:t>
            </a:r>
            <a:r>
              <a:rPr lang="ar-SA" b="1" dirty="0" smtClean="0"/>
              <a:t>77 شخص</a:t>
            </a:r>
            <a:endParaRPr lang="es-ES" dirty="0" smtClean="0"/>
          </a:p>
          <a:p>
            <a:pPr lvl="0" algn="ctr" rtl="1">
              <a:buFont typeface="Arial" pitchFamily="34" charset="0"/>
              <a:buChar char="•"/>
            </a:pPr>
            <a:r>
              <a:rPr lang="ar-SA" b="1" dirty="0" smtClean="0"/>
              <a:t>ميكروفون وشاشة عرض وكميوتر </a:t>
            </a:r>
            <a:r>
              <a:rPr lang="ar-SA" b="1" dirty="0" smtClean="0"/>
              <a:t>/واي </a:t>
            </a:r>
            <a:r>
              <a:rPr lang="ar-SA" b="1" dirty="0" smtClean="0"/>
              <a:t>فاي</a:t>
            </a:r>
            <a:endParaRPr lang="es-ES" dirty="0" smtClean="0"/>
          </a:p>
          <a:p>
            <a:pPr lvl="0" algn="ctr" rtl="1">
              <a:buFont typeface="Arial" pitchFamily="34" charset="0"/>
              <a:buChar char="•"/>
            </a:pPr>
            <a:r>
              <a:rPr lang="ar-SA" b="1" dirty="0" smtClean="0"/>
              <a:t>مقصورات للترجمة الفورية </a:t>
            </a:r>
            <a:r>
              <a:rPr lang="es-ES" dirty="0" smtClean="0"/>
              <a:t>(*)</a:t>
            </a:r>
          </a:p>
          <a:p>
            <a:pPr algn="ctr" rtl="1"/>
            <a:r>
              <a:rPr lang="ar-SA" b="1" dirty="0" smtClean="0">
                <a:solidFill>
                  <a:srgbClr val="FF0000"/>
                </a:solidFill>
              </a:rPr>
              <a:t>قاعة </a:t>
            </a:r>
            <a:r>
              <a:rPr lang="ar-SA" b="1" dirty="0" smtClean="0">
                <a:solidFill>
                  <a:srgbClr val="FF0000"/>
                </a:solidFill>
              </a:rPr>
              <a:t>الإجتماعات</a:t>
            </a:r>
            <a:r>
              <a:rPr lang="ar-SA" b="1" dirty="0" smtClean="0">
                <a:solidFill>
                  <a:srgbClr val="FF0000"/>
                </a:solidFill>
              </a:rPr>
              <a:t>. -400 يورو ليوم كامل – 250 يورو/ نصف يوم</a:t>
            </a:r>
            <a:endParaRPr lang="es-ES" dirty="0" smtClean="0">
              <a:solidFill>
                <a:srgbClr val="FF0000"/>
              </a:solidFill>
            </a:endParaRPr>
          </a:p>
          <a:p>
            <a:pPr lvl="0" algn="ctr" rtl="1"/>
            <a:r>
              <a:rPr lang="ar-SA" b="1" dirty="0" smtClean="0"/>
              <a:t>لاستخدامات </a:t>
            </a:r>
            <a:r>
              <a:rPr lang="ar-SA" b="1" dirty="0" smtClean="0"/>
              <a:t>متعدّدة، طاولة، ترجمة </a:t>
            </a:r>
            <a:r>
              <a:rPr lang="ar-SA" b="1" dirty="0" smtClean="0"/>
              <a:t>فورية</a:t>
            </a:r>
            <a:endParaRPr lang="es-ES" dirty="0" smtClean="0"/>
          </a:p>
          <a:p>
            <a:pPr lvl="0" algn="ctr" rtl="1"/>
            <a:r>
              <a:rPr lang="ar-SA" b="1" dirty="0" smtClean="0"/>
              <a:t>تسع 35 شخص/ واي فاي </a:t>
            </a:r>
            <a:endParaRPr lang="es-ES" dirty="0" smtClean="0"/>
          </a:p>
          <a:p>
            <a:pPr algn="ctr" rtl="1"/>
            <a:r>
              <a:rPr lang="ar-SA" b="1" dirty="0" smtClean="0">
                <a:solidFill>
                  <a:srgbClr val="FF0000"/>
                </a:solidFill>
              </a:rPr>
              <a:t>قاعة العمل. </a:t>
            </a:r>
            <a:r>
              <a:rPr lang="ar-SA" b="1" dirty="0" smtClean="0">
                <a:solidFill>
                  <a:srgbClr val="FF0000"/>
                </a:solidFill>
              </a:rPr>
              <a:t>-250 </a:t>
            </a:r>
            <a:r>
              <a:rPr lang="ar-SA" b="1" dirty="0" smtClean="0">
                <a:solidFill>
                  <a:srgbClr val="FF0000"/>
                </a:solidFill>
              </a:rPr>
              <a:t>يورو ليوم كامل – 150 </a:t>
            </a:r>
            <a:r>
              <a:rPr lang="ar-SA" b="1" dirty="0" smtClean="0">
                <a:solidFill>
                  <a:srgbClr val="FF0000"/>
                </a:solidFill>
              </a:rPr>
              <a:t>يورو/ </a:t>
            </a:r>
            <a:r>
              <a:rPr lang="ar-SA" b="1" dirty="0" smtClean="0">
                <a:solidFill>
                  <a:srgbClr val="FF0000"/>
                </a:solidFill>
              </a:rPr>
              <a:t>نصف يوم</a:t>
            </a:r>
            <a:endParaRPr lang="es-ES" dirty="0" smtClean="0">
              <a:solidFill>
                <a:srgbClr val="FF0000"/>
              </a:solidFill>
            </a:endParaRPr>
          </a:p>
          <a:p>
            <a:pPr lvl="0" algn="ctr" rtl="1"/>
            <a:r>
              <a:rPr lang="ar-SA" b="1" dirty="0" smtClean="0"/>
              <a:t>طاولة </a:t>
            </a:r>
            <a:r>
              <a:rPr lang="ar-SA" b="1" dirty="0" smtClean="0"/>
              <a:t>عمل، </a:t>
            </a:r>
            <a:r>
              <a:rPr lang="ar-SA" b="1" dirty="0" smtClean="0"/>
              <a:t>تسع 14 شخص/ واي فاي</a:t>
            </a:r>
            <a:endParaRPr lang="es-ES" dirty="0" smtClean="0"/>
          </a:p>
          <a:p>
            <a:pPr algn="ctr" rtl="1"/>
            <a:r>
              <a:rPr lang="ar-SA" b="1" dirty="0" smtClean="0">
                <a:solidFill>
                  <a:srgbClr val="FF0000"/>
                </a:solidFill>
              </a:rPr>
              <a:t>المكتبة</a:t>
            </a:r>
            <a:r>
              <a:rPr lang="ar-SA" b="1" dirty="0" smtClean="0">
                <a:solidFill>
                  <a:srgbClr val="FF0000"/>
                </a:solidFill>
              </a:rPr>
              <a:t>.- </a:t>
            </a:r>
            <a:r>
              <a:rPr lang="ar-SA" b="1" dirty="0" smtClean="0">
                <a:solidFill>
                  <a:srgbClr val="FF0000"/>
                </a:solidFill>
              </a:rPr>
              <a:t>400 يورو ليوم كامل- 250 لنصف يوم </a:t>
            </a:r>
            <a:endParaRPr lang="es-ES" dirty="0" smtClean="0">
              <a:solidFill>
                <a:srgbClr val="FF0000"/>
              </a:solidFill>
            </a:endParaRPr>
          </a:p>
          <a:p>
            <a:pPr lvl="0" algn="ctr" rtl="1"/>
            <a:r>
              <a:rPr lang="ar-SA" b="1" dirty="0" smtClean="0"/>
              <a:t>تسع 30 شخص</a:t>
            </a:r>
            <a:endParaRPr lang="es-ES" dirty="0" smtClean="0"/>
          </a:p>
          <a:p>
            <a:pPr lvl="0" algn="ctr" rtl="1"/>
            <a:r>
              <a:rPr lang="ar-SA" b="1" dirty="0" smtClean="0"/>
              <a:t>ميكروفون/ شاشة عرض- كمبيوتر وواي فاي</a:t>
            </a:r>
            <a:endParaRPr lang="es-ES" dirty="0" smtClean="0"/>
          </a:p>
          <a:p>
            <a:pPr algn="ctr" rtl="1"/>
            <a:r>
              <a:rPr lang="ar-SA" b="1" dirty="0" smtClean="0">
                <a:solidFill>
                  <a:srgbClr val="FF0000"/>
                </a:solidFill>
              </a:rPr>
              <a:t>الفناء المركزي. -500 يورو يوم كامل و 350 /نصف يوم</a:t>
            </a:r>
            <a:endParaRPr lang="es-ES" dirty="0" smtClean="0">
              <a:solidFill>
                <a:srgbClr val="FF0000"/>
              </a:solidFill>
            </a:endParaRPr>
          </a:p>
          <a:p>
            <a:pPr lvl="0" algn="ctr" rtl="1"/>
            <a:r>
              <a:rPr lang="ar-SA" b="1" dirty="0" smtClean="0"/>
              <a:t>يسع 60 شخص كحدّ أقصى</a:t>
            </a:r>
            <a:endParaRPr lang="es-ES" dirty="0" smtClean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ar-SA" dirty="0" smtClean="0"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kumimoji="0" lang="ar-S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ar-SA" sz="600" dirty="0" smtClean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kumimoji="0" lang="ar-S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kumimoji="0" lang="es-E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kumimoji="0" lang="es-E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s-ES" sz="1200" b="1" i="0" u="none" strike="noStrike" cap="none" normalizeH="0" baseline="0" dirty="0" smtClean="0">
              <a:ln>
                <a:noFill/>
              </a:ln>
              <a:solidFill>
                <a:srgbClr val="8A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s-ES" sz="11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r" rtl="1"/>
            <a:r>
              <a:rPr lang="ar-SA" dirty="0" smtClean="0"/>
              <a:t>الاحتياج لموظفين مساعدين خارج أوقات عمل المؤسسة يكلّف 30 </a:t>
            </a:r>
            <a:r>
              <a:rPr lang="ar-SA" dirty="0" smtClean="0"/>
              <a:t>يورو/للساعة</a:t>
            </a:r>
          </a:p>
          <a:p>
            <a:pPr lvl="0" algn="r" rtl="1">
              <a:buNone/>
            </a:pPr>
            <a:endParaRPr lang="es-ES" dirty="0" smtClean="0"/>
          </a:p>
          <a:p>
            <a:pPr lvl="0" algn="r" rtl="1"/>
            <a:r>
              <a:rPr lang="ar-SA" dirty="0" smtClean="0"/>
              <a:t>توقيت عمل المؤسسة هو كالتالي: من الساعة 9 صباحا إلى 14:30 بعد الظهر ومن الساعة 17 إلى الساعة 20 ليلا وذلك في الفترة الممتدّة من 16 شتنبر/ أيلول إلى 14 يونيو/ حزيران</a:t>
            </a:r>
            <a:r>
              <a:rPr lang="ar-SA" dirty="0" smtClean="0"/>
              <a:t>.</a:t>
            </a:r>
          </a:p>
          <a:p>
            <a:pPr lvl="0" algn="r" rtl="1"/>
            <a:r>
              <a:rPr lang="ar-SA" dirty="0" smtClean="0"/>
              <a:t> </a:t>
            </a:r>
            <a:r>
              <a:rPr lang="ar-SA" dirty="0" smtClean="0"/>
              <a:t>أمّا في الفترة الممتدة من 15 يونيو/حزيران إلى 15 شتنبر/ أيلول يكون التوقيت صباحي فقط من الساعة 9 إلى 14:30. يشمل هذا التوقيت أيّام العمل من الإثنين إلى الخميس صباحا ومساءا، أمّا يوم الجمعة فالتوقيت </a:t>
            </a:r>
            <a:r>
              <a:rPr lang="ar-SA" dirty="0" smtClean="0"/>
              <a:t>صباحي </a:t>
            </a:r>
            <a:r>
              <a:rPr lang="ar-SA" dirty="0" smtClean="0"/>
              <a:t>فقط . كلّ نشاط  تجاوز هذا التوقيت فسيتحمل صاحبه تكاليف الموظفين المشار إليها أعلاه</a:t>
            </a:r>
            <a:r>
              <a:rPr lang="ar-SA" dirty="0" smtClean="0"/>
              <a:t>.</a:t>
            </a:r>
          </a:p>
          <a:p>
            <a:pPr lvl="0" algn="r" rtl="1">
              <a:buNone/>
            </a:pPr>
            <a:endParaRPr lang="es-ES" dirty="0" smtClean="0"/>
          </a:p>
          <a:p>
            <a:pPr lvl="0" algn="r" rtl="1"/>
            <a:r>
              <a:rPr lang="ar-SA" dirty="0" smtClean="0"/>
              <a:t>يجب إضافة ضريبة القيمة المضافة المناسبة على الأسعار المشار </a:t>
            </a:r>
            <a:r>
              <a:rPr lang="ar-SA" dirty="0" smtClean="0"/>
              <a:t>إليها.</a:t>
            </a:r>
            <a:endParaRPr lang="es-ES" dirty="0" smtClean="0"/>
          </a:p>
          <a:p>
            <a:pPr lvl="0" algn="r" rtl="1"/>
            <a:r>
              <a:rPr lang="ar-SA" b="1" dirty="0" smtClean="0">
                <a:solidFill>
                  <a:srgbClr val="FFD85D"/>
                </a:solidFill>
              </a:rPr>
              <a:t>لاستئجار الفضاءات يرجى إرسال طلب بالبريد الالكتروني: </a:t>
            </a:r>
            <a:r>
              <a:rPr lang="ar-SA" dirty="0" smtClean="0">
                <a:solidFill>
                  <a:srgbClr val="FFD85D"/>
                </a:solidFill>
              </a:rPr>
              <a:t> </a:t>
            </a:r>
            <a:r>
              <a:rPr lang="es-ES" b="1" dirty="0" smtClean="0">
                <a:solidFill>
                  <a:srgbClr val="FFD85D"/>
                </a:solidFill>
              </a:rPr>
              <a:t>secretariay@fundea.org </a:t>
            </a:r>
            <a:endParaRPr lang="es-ES" dirty="0" smtClean="0">
              <a:solidFill>
                <a:srgbClr val="FFD85D"/>
              </a:solidFill>
            </a:endParaRPr>
          </a:p>
          <a:p>
            <a:pPr algn="r" rtl="1">
              <a:buNone/>
            </a:pPr>
            <a:r>
              <a:rPr lang="ar-SA" b="1" dirty="0" smtClean="0"/>
              <a:t> </a:t>
            </a:r>
            <a:endParaRPr lang="es-ES" dirty="0" smtClean="0"/>
          </a:p>
          <a:p>
            <a:pPr algn="r" rtl="1">
              <a:buNone/>
            </a:pPr>
            <a:r>
              <a:rPr lang="ar-SA" b="1" dirty="0" smtClean="0"/>
              <a:t> </a:t>
            </a:r>
            <a:r>
              <a:rPr lang="es-ES" dirty="0" smtClean="0"/>
              <a:t> (*)  </a:t>
            </a:r>
            <a:r>
              <a:rPr lang="ar-SA" dirty="0" smtClean="0"/>
              <a:t> </a:t>
            </a:r>
            <a:r>
              <a:rPr lang="ar-SA" dirty="0" smtClean="0"/>
              <a:t>يزداد السعر النهائي إذا تمّ استعمال مقصورات الترجمة الفورية بمقدار 150 يورو، ويشمل سماعات </a:t>
            </a:r>
            <a:r>
              <a:rPr lang="ar-SA" dirty="0" smtClean="0"/>
              <a:t>تستعمل لمرّة واحدة، </a:t>
            </a:r>
            <a:r>
              <a:rPr lang="ar-SA" dirty="0" smtClean="0"/>
              <a:t>توفّرها </a:t>
            </a:r>
            <a:r>
              <a:rPr lang="ar-SA" dirty="0" smtClean="0"/>
              <a:t>المؤسّسة الأوروبية </a:t>
            </a:r>
            <a:r>
              <a:rPr lang="ar-SA" dirty="0" smtClean="0"/>
              <a:t>العربية.</a:t>
            </a:r>
            <a:endParaRPr lang="es-ES" dirty="0" smtClean="0"/>
          </a:p>
          <a:p>
            <a:pPr rtl="1">
              <a:buNone/>
            </a:pPr>
            <a:r>
              <a:rPr lang="ar-SA" b="1" dirty="0" smtClean="0"/>
              <a:t> </a:t>
            </a:r>
            <a:endParaRPr lang="es-ES" dirty="0" smtClean="0"/>
          </a:p>
          <a:p>
            <a:pPr algn="r"/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r" rtl="1"/>
            <a:r>
              <a:rPr lang="ar-SA" sz="2400" b="1" dirty="0" smtClean="0">
                <a:solidFill>
                  <a:srgbClr val="FF0000"/>
                </a:solidFill>
              </a:rPr>
              <a:t>موارد بشرية وتقنية</a:t>
            </a:r>
            <a:endParaRPr lang="es-E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" name="7 Imagen" descr="logo_FUNDEA_fondotransparente_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2186" y="5857892"/>
            <a:ext cx="1832754" cy="857256"/>
          </a:xfrm>
          <a:prstGeom prst="rect">
            <a:avLst/>
          </a:prstGeom>
        </p:spPr>
      </p:pic>
      <p:sp>
        <p:nvSpPr>
          <p:cNvPr id="5" name="1 Marcador de contenido"/>
          <p:cNvSpPr>
            <a:spLocks noGrp="1"/>
          </p:cNvSpPr>
          <p:nvPr>
            <p:ph idx="1"/>
          </p:nvPr>
        </p:nvSpPr>
        <p:spPr>
          <a:xfrm>
            <a:off x="1714480" y="1214422"/>
            <a:ext cx="5643602" cy="50720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ar-SA" sz="2400" dirty="0" smtClean="0"/>
              <a:t>تركّز المؤسسة الأوروبية العربية أنشطتها على تصميم وتنظيم اللّقاءات المتعدّدة الأطراف، والأنشطة الأكاديمية، والتكوين والتعاون العلمي والبحثي، </a:t>
            </a:r>
            <a:r>
              <a:rPr lang="ar-SA" sz="2400" dirty="0" smtClean="0"/>
              <a:t>فضلا عن </a:t>
            </a:r>
            <a:r>
              <a:rPr lang="ar-SA" sz="2400" dirty="0" smtClean="0"/>
              <a:t>الأنشطة الثقافية.</a:t>
            </a:r>
            <a:endParaRPr lang="es-ES" sz="2400" b="1" i="1" dirty="0" smtClean="0"/>
          </a:p>
          <a:p>
            <a:pPr algn="ctr">
              <a:buNone/>
            </a:pPr>
            <a:endParaRPr lang="es-ES" sz="2400" b="1" i="1" dirty="0" smtClean="0"/>
          </a:p>
          <a:p>
            <a:pPr algn="ctr">
              <a:buNone/>
            </a:pPr>
            <a:r>
              <a:rPr lang="ar-SA" sz="2400" dirty="0" smtClean="0"/>
              <a:t>تعمل </a:t>
            </a:r>
            <a:r>
              <a:rPr lang="ar-SA" sz="2400" dirty="0" smtClean="0"/>
              <a:t>المؤسسة الأوروبية العربية على تطوير برامج استشارية متخصّصة، ومشاريع اجتماعية وثقافية، وإجراءات لنشر اتجاهات ومسارات جديدة في مجال العلوم والإنسانيات. </a:t>
            </a:r>
            <a:endParaRPr lang="es-ES" sz="2400" dirty="0" smtClean="0"/>
          </a:p>
          <a:p>
            <a:pPr algn="ctr">
              <a:buNone/>
            </a:pPr>
            <a:r>
              <a:rPr lang="es-ES" sz="2000" b="1" i="1" dirty="0" smtClean="0"/>
              <a:t>.</a:t>
            </a:r>
            <a:endParaRPr lang="es-E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4909</TotalTime>
  <Words>447</Words>
  <Application>Microsoft Office PowerPoint</Application>
  <PresentationFormat>Presentación en pantalla (4:3)</PresentationFormat>
  <Paragraphs>63</Paragraphs>
  <Slides>10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Papel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موارد بشرية وتقنية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FUNDACIÓN  EUROÁRABE DE ALTOS ESTUDIOS</dc:title>
  <dc:creator>Usuario</dc:creator>
  <cp:lastModifiedBy>Usuario</cp:lastModifiedBy>
  <cp:revision>251</cp:revision>
  <dcterms:created xsi:type="dcterms:W3CDTF">2015-01-20T12:26:18Z</dcterms:created>
  <dcterms:modified xsi:type="dcterms:W3CDTF">2020-01-13T13:20:43Z</dcterms:modified>
</cp:coreProperties>
</file>